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5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6.xml" ContentType="application/vnd.openxmlformats-officedocument.presentationml.notesSlide+xml"/>
  <Override PartName="/ppt/tags/tag9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9.xml" ContentType="application/vnd.openxmlformats-officedocument.presentationml.notesSlide+xml"/>
  <Override PartName="/ppt/tags/tag10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616" r:id="rId2"/>
    <p:sldId id="477" r:id="rId3"/>
    <p:sldId id="478" r:id="rId4"/>
    <p:sldId id="617" r:id="rId5"/>
    <p:sldId id="479" r:id="rId6"/>
    <p:sldId id="480" r:id="rId7"/>
    <p:sldId id="618" r:id="rId8"/>
    <p:sldId id="481" r:id="rId9"/>
    <p:sldId id="482" r:id="rId10"/>
    <p:sldId id="619" r:id="rId11"/>
    <p:sldId id="483" r:id="rId12"/>
    <p:sldId id="484" r:id="rId13"/>
    <p:sldId id="485" r:id="rId14"/>
    <p:sldId id="262" r:id="rId15"/>
    <p:sldId id="355" r:id="rId16"/>
    <p:sldId id="351" r:id="rId17"/>
    <p:sldId id="353" r:id="rId18"/>
    <p:sldId id="352" r:id="rId19"/>
    <p:sldId id="354" r:id="rId20"/>
    <p:sldId id="620" r:id="rId21"/>
    <p:sldId id="621" r:id="rId22"/>
    <p:sldId id="623" r:id="rId23"/>
    <p:sldId id="622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670BB-4B96-432B-87C7-8442E613E338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D95F3-FBD3-45F7-AF18-FA0AE1069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082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8391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467588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73443098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大使命教会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26549059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191768211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421865633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大使命教会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69671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36760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大使命教会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82969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24435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65572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091657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72163412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大使命教会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108625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大使命教会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971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5.xml"/><Relationship Id="rId4" Type="http://schemas.openxmlformats.org/officeDocument/2006/relationships/tags" Target="../tags/tag9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1996440"/>
            <a:ext cx="374650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大使命教会的本质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02.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大使命教会的任务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03.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大使命教会的设计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04.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大使命教会的基因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05.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大使命教会的领袖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06.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大使命教会的结构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07.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大使命教会的配置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1996440"/>
            <a:ext cx="374650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大使命教会的本质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02.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大使命教会的任务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03.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大使命教会的设计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04.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大使命教会的基因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05.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大使命教会的领袖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06.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大使命教会的结构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07.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大使命教会的配置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大使命教会的配置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大使命教会是慷慨的 </a:t>
            </a:r>
            <a:r>
              <a:rPr lang="en-US" altLang="zh-CN" dirty="0"/>
              <a:t>—— </a:t>
            </a:r>
            <a:r>
              <a:rPr lang="zh-CN" altLang="en-US" dirty="0"/>
              <a:t>施比受更有福。</a:t>
            </a:r>
            <a:endParaRPr lang="en-US" altLang="zh-CN" dirty="0"/>
          </a:p>
          <a:p>
            <a:r>
              <a:rPr lang="zh-CN" altLang="en-US" dirty="0"/>
              <a:t>大使命教会资源是国度性的。</a:t>
            </a:r>
            <a:endParaRPr lang="en-US" altLang="zh-CN" dirty="0"/>
          </a:p>
          <a:p>
            <a:r>
              <a:rPr lang="zh-CN" altLang="en-US" dirty="0"/>
              <a:t>大使命教会本身是简朴的。</a:t>
            </a:r>
            <a:endParaRPr lang="en-US" altLang="zh-CN" dirty="0"/>
          </a:p>
          <a:p>
            <a:r>
              <a:rPr lang="zh-CN" altLang="en-US" dirty="0"/>
              <a:t>大使命教会投资人，而非物。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大使命教会对比主日堂会型教会</a:t>
            </a:r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838200" y="1203131"/>
          <a:ext cx="105156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大</a:t>
                      </a:r>
                      <a:r>
                        <a:rPr lang="zh-CN" altLang="en-US" sz="2000"/>
                        <a:t>使命教会（门训中心）模式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主日聚焦堂会模式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以国度为中心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以地方堂会为中心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教会是门徒共同体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去教会：主日聚会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/>
                        <a:t>以信仰实践为记号</a:t>
                      </a:r>
                      <a:endParaRPr lang="zh-CN" alt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dirty="0"/>
                        <a:t>以参加主日记号</a:t>
                      </a:r>
                      <a:endParaRPr lang="zh-CN" alt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以门徒栽培者带领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围绕特定讲员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注重信仰的栽培和见证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注重主日的节目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门训是栽培大使命领袖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门训就是培养讲员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高度委身的门徒小组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开放式的聚会群体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门徒小组为主，主日聚会为辅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主日敬拜为主，门徒小组为辅。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dirty="0">
                          <a:sym typeface="+mn-ea"/>
                        </a:rPr>
                        <a:t>牧师教导、帮助小组领袖牧养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dirty="0"/>
                        <a:t>小组长协助牧师牧养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大量时间、金钱用于栽培和服侍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大量时间、金钱用于办主日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产生门徒倍增的群体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产生宗教消费的群体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以委身门训、领袖倍增</a:t>
                      </a:r>
                      <a:r>
                        <a:rPr lang="zh-CN" altLang="en-US" sz="2000"/>
                        <a:t>、教会倍增为</a:t>
                      </a:r>
                      <a:r>
                        <a:rPr lang="zh-CN" altLang="en-US" sz="2000" dirty="0"/>
                        <a:t>考量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以参加主日人数为考量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注重合乎圣经的生命实践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注重圣经知识、宗教知识的教育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大使命教会与教会增长运动的区别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8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7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大使命教会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教会增长运动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视角</a:t>
                      </a:r>
                      <a:r>
                        <a:rPr lang="en-US" altLang="zh-CN" sz="2000" dirty="0"/>
                        <a:t>/</a:t>
                      </a:r>
                      <a:r>
                        <a:rPr lang="zh-CN" altLang="en-US" sz="2000" dirty="0"/>
                        <a:t>导向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以神为中心</a:t>
                      </a:r>
                      <a:endParaRPr lang="en-US" altLang="zh-CN" sz="2000" dirty="0"/>
                    </a:p>
                    <a:p>
                      <a:r>
                        <a:rPr lang="zh-CN" altLang="en-US" sz="2000" dirty="0"/>
                        <a:t>神学性的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以人为中心的</a:t>
                      </a:r>
                      <a:endParaRPr lang="en-US" altLang="zh-CN" sz="2000" dirty="0"/>
                    </a:p>
                    <a:p>
                      <a:r>
                        <a:rPr lang="zh-CN" altLang="en-US" sz="2000" dirty="0"/>
                        <a:t>事工性的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神学关注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宣教的上帝（上帝的宣教）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大使命命令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起始问题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福音是什么？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教会如何增长？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圣经观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神旨意的叙述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真理的命题集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宣教发动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圣灵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策略计划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社群性质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整合的，基督的身体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人群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传福音关注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使人进入神的国；整全的门徒栽培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区分纪律、成熟和个人的救恩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社会关怀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福音、传福音、社会关怀不可分割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优先考虑传福音和植堂，胜于社会关怀；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第七章 大使命生态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关键词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整合</a:t>
            </a:r>
          </a:p>
          <a:p>
            <a:r>
              <a:rPr lang="zh-CN" altLang="en-US"/>
              <a:t>碎片化</a:t>
            </a:r>
          </a:p>
          <a:p>
            <a:r>
              <a:rPr lang="zh-CN" altLang="en-US"/>
              <a:t>大使命生态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生态的观念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在一个大生态系统中，有许多子系统和各种不同的物种互相配合，形成一个可以生生不息的自循环系统。</a:t>
            </a:r>
          </a:p>
          <a:p>
            <a:r>
              <a:rPr lang="zh-CN" altLang="en-US"/>
              <a:t>一个完整的生态系统一旦被割裂、碎片化，就失去其发展的能力。</a:t>
            </a:r>
          </a:p>
          <a:p>
            <a:r>
              <a:rPr lang="zh-CN" altLang="en-US"/>
              <a:t>国度的生态：祭司系统、教育系统、政治系统、经济生产系统、法律系统、军事保障系统、卫生系统。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587500" y="304801"/>
            <a:ext cx="9067800" cy="8299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Complex Network of the Early Churches</a:t>
            </a:r>
            <a:b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</a:b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早期教会(公元100 左右)的复合性连接网络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944814" y="1335088"/>
            <a:ext cx="6243637" cy="64516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MS PGothic" panose="020B0600070205080204" charset="-128"/>
              <a:cs typeface="Arial" panose="020B060402020209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charset="0"/>
              <a:buAutoNum type="arabicPeriod"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grpSp>
        <p:nvGrpSpPr>
          <p:cNvPr id="2" name="Group 58"/>
          <p:cNvGrpSpPr/>
          <p:nvPr/>
        </p:nvGrpSpPr>
        <p:grpSpPr bwMode="auto">
          <a:xfrm>
            <a:off x="1892301" y="2362200"/>
            <a:ext cx="3852863" cy="2463483"/>
            <a:chOff x="627105" y="2555825"/>
            <a:chExt cx="5233545" cy="3588164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813514" y="25558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371608" y="5768504"/>
              <a:ext cx="410530" cy="344277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452927" y="4703973"/>
              <a:ext cx="721173" cy="7105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627106" y="3789573"/>
              <a:ext cx="721173" cy="7105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994434" y="3470225"/>
              <a:ext cx="721173" cy="7105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2613793" y="4401090"/>
              <a:ext cx="533041" cy="506722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3832275" y="4180786"/>
              <a:ext cx="533041" cy="506722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763570" y="5596366"/>
              <a:ext cx="410530" cy="344277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12700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2317384" y="5252089"/>
              <a:ext cx="410530" cy="344277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cxnSp>
          <p:nvCxnSpPr>
            <p:cNvPr id="16" name="Straight Connector 15"/>
            <p:cNvCxnSpPr>
              <a:cxnSpLocks noChangeShapeType="1"/>
              <a:stCxn id="7" idx="3"/>
              <a:endCxn id="10" idx="7"/>
            </p:cNvCxnSpPr>
            <p:nvPr/>
          </p:nvCxnSpPr>
          <p:spPr bwMode="auto">
            <a:xfrm rot="5400000">
              <a:off x="1316387" y="3262594"/>
              <a:ext cx="557318" cy="70475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17" name="Straight Connector 16"/>
            <p:cNvCxnSpPr>
              <a:cxnSpLocks noChangeShapeType="1"/>
              <a:stCxn id="7" idx="5"/>
              <a:endCxn id="11" idx="1"/>
            </p:cNvCxnSpPr>
            <p:nvPr/>
          </p:nvCxnSpPr>
          <p:spPr bwMode="auto">
            <a:xfrm rot="16200000" flipH="1">
              <a:off x="2728040" y="3202277"/>
              <a:ext cx="237970" cy="506044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18" name="Straight Connector 17"/>
            <p:cNvCxnSpPr>
              <a:cxnSpLocks noChangeShapeType="1"/>
              <a:stCxn id="7" idx="4"/>
            </p:cNvCxnSpPr>
            <p:nvPr/>
          </p:nvCxnSpPr>
          <p:spPr bwMode="auto">
            <a:xfrm rot="5400000">
              <a:off x="1492195" y="3925456"/>
              <a:ext cx="1233750" cy="3232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19" name="Straight Connector 18"/>
            <p:cNvCxnSpPr>
              <a:cxnSpLocks noChangeShapeType="1"/>
              <a:stCxn id="11" idx="4"/>
              <a:endCxn id="12" idx="7"/>
            </p:cNvCxnSpPr>
            <p:nvPr/>
          </p:nvCxnSpPr>
          <p:spPr bwMode="auto">
            <a:xfrm rot="5400000">
              <a:off x="3064641" y="4184918"/>
              <a:ext cx="294512" cy="28624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0" name="Straight Connector 19"/>
            <p:cNvCxnSpPr>
              <a:cxnSpLocks noChangeShapeType="1"/>
            </p:cNvCxnSpPr>
            <p:nvPr/>
          </p:nvCxnSpPr>
          <p:spPr bwMode="auto">
            <a:xfrm flipV="1">
              <a:off x="2174100" y="4703975"/>
              <a:ext cx="419903" cy="2038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1" name="Straight Connector 20"/>
            <p:cNvCxnSpPr>
              <a:cxnSpLocks noChangeShapeType="1"/>
              <a:stCxn id="11" idx="5"/>
              <a:endCxn id="13" idx="1"/>
            </p:cNvCxnSpPr>
            <p:nvPr/>
          </p:nvCxnSpPr>
          <p:spPr bwMode="auto">
            <a:xfrm rot="16200000" flipH="1">
              <a:off x="3671032" y="4015688"/>
              <a:ext cx="178267" cy="30034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2" name="Straight Connector 21"/>
            <p:cNvCxnSpPr>
              <a:cxnSpLocks noChangeShapeType="1"/>
              <a:stCxn id="13" idx="4"/>
              <a:endCxn id="8" idx="7"/>
            </p:cNvCxnSpPr>
            <p:nvPr/>
          </p:nvCxnSpPr>
          <p:spPr bwMode="auto">
            <a:xfrm rot="16200000" flipH="1">
              <a:off x="4344699" y="4441604"/>
              <a:ext cx="1131414" cy="162322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3" name="Straight Connector 22"/>
            <p:cNvCxnSpPr>
              <a:cxnSpLocks noChangeShapeType="1"/>
              <a:stCxn id="12" idx="5"/>
              <a:endCxn id="15" idx="7"/>
            </p:cNvCxnSpPr>
            <p:nvPr/>
          </p:nvCxnSpPr>
          <p:spPr bwMode="auto">
            <a:xfrm rot="5400000">
              <a:off x="2633832" y="4867566"/>
              <a:ext cx="468903" cy="40097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4" name="Straight Connector 23"/>
            <p:cNvCxnSpPr>
              <a:cxnSpLocks noChangeShapeType="1"/>
              <a:endCxn id="15" idx="1"/>
            </p:cNvCxnSpPr>
            <p:nvPr/>
          </p:nvCxnSpPr>
          <p:spPr bwMode="auto">
            <a:xfrm>
              <a:off x="2089150" y="5168900"/>
              <a:ext cx="288355" cy="13360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5" name="Straight Connector 24"/>
            <p:cNvCxnSpPr>
              <a:cxnSpLocks noChangeShapeType="1"/>
              <a:stCxn id="9" idx="4"/>
              <a:endCxn id="14" idx="0"/>
            </p:cNvCxnSpPr>
            <p:nvPr/>
          </p:nvCxnSpPr>
          <p:spPr bwMode="auto">
            <a:xfrm rot="16200000" flipH="1">
              <a:off x="1800258" y="5427789"/>
              <a:ext cx="181832" cy="15532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14360" name="TextBox 25"/>
            <p:cNvSpPr txBox="1">
              <a:spLocks noChangeArrowheads="1"/>
            </p:cNvSpPr>
            <p:nvPr/>
          </p:nvSpPr>
          <p:spPr bwMode="auto">
            <a:xfrm>
              <a:off x="1890746" y="2824047"/>
              <a:ext cx="759048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50–70</a:t>
              </a:r>
            </a:p>
          </p:txBody>
        </p:sp>
        <p:sp>
          <p:nvSpPr>
            <p:cNvPr id="14361" name="TextBox 26"/>
            <p:cNvSpPr txBox="1">
              <a:spLocks noChangeArrowheads="1"/>
            </p:cNvSpPr>
            <p:nvPr/>
          </p:nvSpPr>
          <p:spPr bwMode="auto">
            <a:xfrm>
              <a:off x="2994815" y="3637962"/>
              <a:ext cx="743953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25–40</a:t>
              </a:r>
            </a:p>
          </p:txBody>
        </p:sp>
        <p:sp>
          <p:nvSpPr>
            <p:cNvPr id="14362" name="TextBox 27"/>
            <p:cNvSpPr txBox="1">
              <a:spLocks noChangeArrowheads="1"/>
            </p:cNvSpPr>
            <p:nvPr/>
          </p:nvSpPr>
          <p:spPr bwMode="auto">
            <a:xfrm>
              <a:off x="1433593" y="4925890"/>
              <a:ext cx="739640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25–40</a:t>
              </a:r>
            </a:p>
          </p:txBody>
        </p:sp>
        <p:sp>
          <p:nvSpPr>
            <p:cNvPr id="14363" name="TextBox 28"/>
            <p:cNvSpPr txBox="1">
              <a:spLocks noChangeArrowheads="1"/>
            </p:cNvSpPr>
            <p:nvPr/>
          </p:nvSpPr>
          <p:spPr bwMode="auto">
            <a:xfrm>
              <a:off x="627105" y="4000987"/>
              <a:ext cx="720232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25–40</a:t>
              </a:r>
            </a:p>
          </p:txBody>
        </p:sp>
        <p:sp>
          <p:nvSpPr>
            <p:cNvPr id="14364" name="TextBox 29"/>
            <p:cNvSpPr txBox="1">
              <a:spLocks noChangeArrowheads="1"/>
            </p:cNvSpPr>
            <p:nvPr/>
          </p:nvSpPr>
          <p:spPr bwMode="auto">
            <a:xfrm>
              <a:off x="3715047" y="4259960"/>
              <a:ext cx="705138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10–15</a:t>
              </a:r>
            </a:p>
          </p:txBody>
        </p:sp>
        <p:sp>
          <p:nvSpPr>
            <p:cNvPr id="14365" name="TextBox 30"/>
            <p:cNvSpPr txBox="1">
              <a:spLocks noChangeArrowheads="1"/>
            </p:cNvSpPr>
            <p:nvPr/>
          </p:nvSpPr>
          <p:spPr bwMode="auto">
            <a:xfrm>
              <a:off x="2419060" y="4500435"/>
              <a:ext cx="761204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  10–15</a:t>
              </a:r>
            </a:p>
          </p:txBody>
        </p:sp>
        <p:sp>
          <p:nvSpPr>
            <p:cNvPr id="14366" name="TextBox 31"/>
            <p:cNvSpPr txBox="1"/>
            <p:nvPr/>
          </p:nvSpPr>
          <p:spPr bwMode="auto">
            <a:xfrm>
              <a:off x="1664326" y="5617256"/>
              <a:ext cx="567129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2–3</a:t>
              </a:r>
            </a:p>
          </p:txBody>
        </p:sp>
        <p:sp>
          <p:nvSpPr>
            <p:cNvPr id="14367" name="TextBox 32"/>
            <p:cNvSpPr txBox="1"/>
            <p:nvPr/>
          </p:nvSpPr>
          <p:spPr bwMode="auto">
            <a:xfrm>
              <a:off x="2231455" y="5305101"/>
              <a:ext cx="567129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2–3</a:t>
              </a:r>
            </a:p>
          </p:txBody>
        </p:sp>
        <p:sp>
          <p:nvSpPr>
            <p:cNvPr id="14368" name="TextBox 33"/>
            <p:cNvSpPr txBox="1"/>
            <p:nvPr/>
          </p:nvSpPr>
          <p:spPr bwMode="auto">
            <a:xfrm>
              <a:off x="5293521" y="5832296"/>
              <a:ext cx="567129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2–3</a:t>
              </a:r>
            </a:p>
          </p:txBody>
        </p:sp>
      </p:grpSp>
      <p:sp>
        <p:nvSpPr>
          <p:cNvPr id="14369" name="TextBox 34"/>
          <p:cNvSpPr txBox="1">
            <a:spLocks noChangeArrowheads="1"/>
          </p:cNvSpPr>
          <p:nvPr/>
        </p:nvSpPr>
        <p:spPr bwMode="auto">
          <a:xfrm>
            <a:off x="1533525" y="1270052"/>
            <a:ext cx="3352800" cy="1076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教区模式：众多教会连接起来成为一个城市内的网络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新兴教会，家庭教会，社区教会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Web of house churches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grpSp>
        <p:nvGrpSpPr>
          <p:cNvPr id="3" name="Group 59"/>
          <p:cNvGrpSpPr/>
          <p:nvPr/>
        </p:nvGrpSpPr>
        <p:grpSpPr bwMode="auto">
          <a:xfrm>
            <a:off x="8716964" y="2654300"/>
            <a:ext cx="885825" cy="1062038"/>
            <a:chOff x="5119673" y="1810059"/>
            <a:chExt cx="1524000" cy="2175604"/>
          </a:xfrm>
        </p:grpSpPr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5576873" y="23370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5576873" y="3071263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5729273" y="24894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5576873" y="1810059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5119673" y="21332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2" name="Oval 41"/>
            <p:cNvSpPr>
              <a:spLocks noChangeArrowheads="1"/>
            </p:cNvSpPr>
            <p:nvPr/>
          </p:nvSpPr>
          <p:spPr bwMode="auto">
            <a:xfrm>
              <a:off x="5119673" y="265988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>
            <a:off x="4738688" y="3251200"/>
            <a:ext cx="66516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>
            <a:off x="7319963" y="3268664"/>
            <a:ext cx="665162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4" name="Group 132"/>
          <p:cNvGrpSpPr/>
          <p:nvPr/>
        </p:nvGrpSpPr>
        <p:grpSpPr bwMode="auto">
          <a:xfrm>
            <a:off x="5745164" y="2686051"/>
            <a:ext cx="1216025" cy="1109663"/>
            <a:chOff x="4283094" y="2489834"/>
            <a:chExt cx="1216020" cy="1109900"/>
          </a:xfrm>
        </p:grpSpPr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4688434" y="2489834"/>
              <a:ext cx="810680" cy="6861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4283094" y="2732336"/>
              <a:ext cx="810680" cy="6861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4688434" y="2913573"/>
              <a:ext cx="810680" cy="6861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grpSp>
        <p:nvGrpSpPr>
          <p:cNvPr id="5" name="Group 75"/>
          <p:cNvGrpSpPr/>
          <p:nvPr/>
        </p:nvGrpSpPr>
        <p:grpSpPr bwMode="auto">
          <a:xfrm>
            <a:off x="7716838" y="3698876"/>
            <a:ext cx="887412" cy="1063625"/>
            <a:chOff x="5119673" y="1810059"/>
            <a:chExt cx="1524000" cy="2175604"/>
          </a:xfrm>
        </p:grpSpPr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5576873" y="23370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5576873" y="3071263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5729273" y="24894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3" name="Oval 52"/>
            <p:cNvSpPr>
              <a:spLocks noChangeArrowheads="1"/>
            </p:cNvSpPr>
            <p:nvPr/>
          </p:nvSpPr>
          <p:spPr bwMode="auto">
            <a:xfrm>
              <a:off x="5576873" y="1810059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5119673" y="21332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5" name="Oval 54"/>
            <p:cNvSpPr>
              <a:spLocks noChangeArrowheads="1"/>
            </p:cNvSpPr>
            <p:nvPr/>
          </p:nvSpPr>
          <p:spPr bwMode="auto">
            <a:xfrm>
              <a:off x="5119673" y="265988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grpSp>
        <p:nvGrpSpPr>
          <p:cNvPr id="6" name="Group 82"/>
          <p:cNvGrpSpPr/>
          <p:nvPr/>
        </p:nvGrpSpPr>
        <p:grpSpPr bwMode="auto">
          <a:xfrm>
            <a:off x="9447213" y="4095751"/>
            <a:ext cx="887412" cy="1063625"/>
            <a:chOff x="5119673" y="1810059"/>
            <a:chExt cx="1524000" cy="2175604"/>
          </a:xfrm>
        </p:grpSpPr>
        <p:sp>
          <p:nvSpPr>
            <p:cNvPr id="57" name="Oval 56"/>
            <p:cNvSpPr>
              <a:spLocks noChangeArrowheads="1"/>
            </p:cNvSpPr>
            <p:nvPr/>
          </p:nvSpPr>
          <p:spPr bwMode="auto">
            <a:xfrm>
              <a:off x="5576873" y="23370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8" name="Oval 57"/>
            <p:cNvSpPr>
              <a:spLocks noChangeArrowheads="1"/>
            </p:cNvSpPr>
            <p:nvPr/>
          </p:nvSpPr>
          <p:spPr bwMode="auto">
            <a:xfrm>
              <a:off x="5576873" y="3071263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9" name="Oval 58"/>
            <p:cNvSpPr>
              <a:spLocks noChangeArrowheads="1"/>
            </p:cNvSpPr>
            <p:nvPr/>
          </p:nvSpPr>
          <p:spPr bwMode="auto">
            <a:xfrm>
              <a:off x="5729273" y="24894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60" name="Oval 59"/>
            <p:cNvSpPr>
              <a:spLocks noChangeArrowheads="1"/>
            </p:cNvSpPr>
            <p:nvPr/>
          </p:nvSpPr>
          <p:spPr bwMode="auto">
            <a:xfrm>
              <a:off x="5576873" y="1810059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61" name="Oval 60"/>
            <p:cNvSpPr>
              <a:spLocks noChangeArrowheads="1"/>
            </p:cNvSpPr>
            <p:nvPr/>
          </p:nvSpPr>
          <p:spPr bwMode="auto">
            <a:xfrm>
              <a:off x="5119673" y="21332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5119673" y="265988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sp>
        <p:nvSpPr>
          <p:cNvPr id="14397" name="TextBox 62"/>
          <p:cNvSpPr txBox="1">
            <a:spLocks noChangeArrowheads="1"/>
          </p:cNvSpPr>
          <p:nvPr/>
        </p:nvSpPr>
        <p:spPr bwMode="auto">
          <a:xfrm>
            <a:off x="7780984" y="1854456"/>
            <a:ext cx="2617787" cy="8604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枢纽模式：战略性城市教会成为网络枢纽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Strategic Hubs</a:t>
            </a:r>
          </a:p>
        </p:txBody>
      </p:sp>
      <p:cxnSp>
        <p:nvCxnSpPr>
          <p:cNvPr id="64" name="Straight Connector 63"/>
          <p:cNvCxnSpPr>
            <a:cxnSpLocks noChangeShapeType="1"/>
          </p:cNvCxnSpPr>
          <p:nvPr/>
        </p:nvCxnSpPr>
        <p:spPr bwMode="auto">
          <a:xfrm>
            <a:off x="8604250" y="4352925"/>
            <a:ext cx="920750" cy="22383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65" name="Straight Connector 64"/>
          <p:cNvCxnSpPr>
            <a:cxnSpLocks noChangeShapeType="1"/>
          </p:cNvCxnSpPr>
          <p:nvPr/>
        </p:nvCxnSpPr>
        <p:spPr bwMode="auto">
          <a:xfrm rot="16200000" flipH="1">
            <a:off x="9359900" y="3729038"/>
            <a:ext cx="509588" cy="35401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66" name="Straight Connector 65"/>
          <p:cNvCxnSpPr>
            <a:cxnSpLocks noChangeShapeType="1"/>
          </p:cNvCxnSpPr>
          <p:nvPr/>
        </p:nvCxnSpPr>
        <p:spPr bwMode="auto">
          <a:xfrm flipV="1">
            <a:off x="8326438" y="3449639"/>
            <a:ext cx="468312" cy="31273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4401" name="TextBox 66"/>
          <p:cNvSpPr txBox="1">
            <a:spLocks noChangeArrowheads="1"/>
          </p:cNvSpPr>
          <p:nvPr/>
        </p:nvSpPr>
        <p:spPr bwMode="auto">
          <a:xfrm>
            <a:off x="7524750" y="3644901"/>
            <a:ext cx="1270000" cy="11684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 罗马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rPr>
              <a:t>               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由最初的7-8个教区在第二世纪增长到15到23个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402" name="TextBox 67"/>
          <p:cNvSpPr txBox="1">
            <a:spLocks noChangeArrowheads="1"/>
          </p:cNvSpPr>
          <p:nvPr/>
        </p:nvSpPr>
        <p:spPr bwMode="auto">
          <a:xfrm>
            <a:off x="9197976" y="4254501"/>
            <a:ext cx="1470025" cy="6140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安提阿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rPr>
              <a:t>                   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三个宣教之旅开始的安第阿传统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403" name="TextBox 68"/>
          <p:cNvSpPr txBox="1">
            <a:spLocks noChangeArrowheads="1"/>
          </p:cNvSpPr>
          <p:nvPr/>
        </p:nvSpPr>
        <p:spPr bwMode="auto">
          <a:xfrm>
            <a:off x="8458201" y="2895600"/>
            <a:ext cx="1425575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以弗所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11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座重点城市的教会</a:t>
            </a:r>
          </a:p>
        </p:txBody>
      </p:sp>
      <p:sp>
        <p:nvSpPr>
          <p:cNvPr id="14404" name="TextBox 69"/>
          <p:cNvSpPr txBox="1">
            <a:spLocks noChangeArrowheads="1"/>
          </p:cNvSpPr>
          <p:nvPr/>
        </p:nvSpPr>
        <p:spPr bwMode="auto">
          <a:xfrm>
            <a:off x="4419600" y="2103439"/>
            <a:ext cx="3048000" cy="8299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网络模式：各城市的教区网络连成大网络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Network/Cluster of City-Based Churches</a:t>
            </a:r>
          </a:p>
        </p:txBody>
      </p:sp>
      <p:sp>
        <p:nvSpPr>
          <p:cNvPr id="14405" name="TextBox 70"/>
          <p:cNvSpPr txBox="1">
            <a:spLocks noChangeArrowheads="1"/>
          </p:cNvSpPr>
          <p:nvPr/>
        </p:nvSpPr>
        <p:spPr bwMode="auto">
          <a:xfrm>
            <a:off x="3900489" y="5410201"/>
            <a:ext cx="2439987" cy="7683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使徒性连接网络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使徒领袖团队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合一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/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协调的运作方式</a:t>
            </a:r>
          </a:p>
        </p:txBody>
      </p:sp>
      <p:cxnSp>
        <p:nvCxnSpPr>
          <p:cNvPr id="72" name="Straight Arrow Connector 71"/>
          <p:cNvCxnSpPr>
            <a:cxnSpLocks noChangeShapeType="1"/>
          </p:cNvCxnSpPr>
          <p:nvPr/>
        </p:nvCxnSpPr>
        <p:spPr bwMode="auto">
          <a:xfrm flipH="1" flipV="1">
            <a:off x="4116388" y="3959225"/>
            <a:ext cx="584200" cy="14239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73" name="Curved Right Arrow 72"/>
          <p:cNvSpPr>
            <a:spLocks noChangeArrowheads="1"/>
          </p:cNvSpPr>
          <p:nvPr/>
        </p:nvSpPr>
        <p:spPr bwMode="auto">
          <a:xfrm>
            <a:off x="3679826" y="5410201"/>
            <a:ext cx="511175" cy="708025"/>
          </a:xfrm>
          <a:prstGeom prst="curvedRightArrow">
            <a:avLst>
              <a:gd name="adj1" fmla="val 24983"/>
              <a:gd name="adj2" fmla="val 49966"/>
              <a:gd name="adj3" fmla="val 25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/>
              <a:cs typeface="+mn-cs"/>
            </a:endParaRPr>
          </a:p>
        </p:txBody>
      </p:sp>
      <p:sp>
        <p:nvSpPr>
          <p:cNvPr id="74" name="Curved Left Arrow 73"/>
          <p:cNvSpPr>
            <a:spLocks noChangeArrowheads="1"/>
          </p:cNvSpPr>
          <p:nvPr/>
        </p:nvSpPr>
        <p:spPr bwMode="auto">
          <a:xfrm>
            <a:off x="6019801" y="5410201"/>
            <a:ext cx="447675" cy="708025"/>
          </a:xfrm>
          <a:prstGeom prst="curvedLeftArrow">
            <a:avLst>
              <a:gd name="adj1" fmla="val 25027"/>
              <a:gd name="adj2" fmla="val 50053"/>
              <a:gd name="adj3" fmla="val 25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/>
              <a:cs typeface="+mn-cs"/>
            </a:endParaRPr>
          </a:p>
        </p:txBody>
      </p:sp>
      <p:cxnSp>
        <p:nvCxnSpPr>
          <p:cNvPr id="75" name="Straight Arrow Connector 74"/>
          <p:cNvCxnSpPr>
            <a:cxnSpLocks noChangeShapeType="1"/>
            <a:endCxn id="48" idx="3"/>
          </p:cNvCxnSpPr>
          <p:nvPr/>
        </p:nvCxnSpPr>
        <p:spPr bwMode="auto">
          <a:xfrm flipV="1">
            <a:off x="5688014" y="3695701"/>
            <a:ext cx="581025" cy="16875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76" name="Straight Arrow Connector 75"/>
          <p:cNvCxnSpPr>
            <a:cxnSpLocks noChangeShapeType="1"/>
          </p:cNvCxnSpPr>
          <p:nvPr/>
        </p:nvCxnSpPr>
        <p:spPr bwMode="auto">
          <a:xfrm flipV="1">
            <a:off x="5867401" y="4645025"/>
            <a:ext cx="1933575" cy="7381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4411" name="TextBox 76"/>
          <p:cNvSpPr txBox="1">
            <a:spLocks noChangeArrowheads="1"/>
          </p:cNvSpPr>
          <p:nvPr/>
        </p:nvSpPr>
        <p:spPr bwMode="auto">
          <a:xfrm>
            <a:off x="3490913" y="4403726"/>
            <a:ext cx="1714500" cy="70675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在“基督和使徒”的模式上精心建立的教会和其训练有素的同工团队</a:t>
            </a:r>
            <a:r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 (</a:t>
            </a: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用书信,探访,和差派同工的方式</a:t>
            </a:r>
            <a:r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)</a:t>
            </a:r>
          </a:p>
        </p:txBody>
      </p:sp>
      <p:sp>
        <p:nvSpPr>
          <p:cNvPr id="14412" name="TextBox 77"/>
          <p:cNvSpPr txBox="1">
            <a:spLocks noChangeArrowheads="1"/>
          </p:cNvSpPr>
          <p:nvPr/>
        </p:nvSpPr>
        <p:spPr bwMode="auto">
          <a:xfrm>
            <a:off x="6523038" y="4893427"/>
            <a:ext cx="1547812" cy="55308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建造战略中心用了多年的时间和精力，花费了大量资源和努力</a:t>
            </a: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413" name="TextBox 78"/>
          <p:cNvSpPr txBox="1">
            <a:spLocks noChangeArrowheads="1"/>
          </p:cNvSpPr>
          <p:nvPr/>
        </p:nvSpPr>
        <p:spPr bwMode="auto">
          <a:xfrm>
            <a:off x="5745163" y="2990159"/>
            <a:ext cx="1270000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31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座重要城市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公元100年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414" name="TextBox 79"/>
          <p:cNvSpPr txBox="1">
            <a:spLocks noChangeArrowheads="1"/>
          </p:cNvSpPr>
          <p:nvPr/>
        </p:nvSpPr>
        <p:spPr bwMode="auto">
          <a:xfrm>
            <a:off x="5410201" y="3962401"/>
            <a:ext cx="1782763" cy="55308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在罗马帝国一些主要城市设立教会，其自然发展很快将福音传遍罗马疆域</a:t>
            </a: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415" name="TextBox 80"/>
          <p:cNvSpPr txBox="1">
            <a:spLocks noChangeArrowheads="1"/>
          </p:cNvSpPr>
          <p:nvPr/>
        </p:nvSpPr>
        <p:spPr bwMode="auto">
          <a:xfrm>
            <a:off x="8248650" y="5383214"/>
            <a:ext cx="2008188" cy="10147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22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我因多次被拦阻，总不得到你们那里去。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 </a:t>
            </a:r>
            <a:r>
              <a:rPr kumimoji="0" lang="en-US" altLang="zh-CN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23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但如今在这里再没有可传的地方，而且这好几年，我切心想望到士班雅去的时候，可以到你们那里</a:t>
            </a:r>
            <a:r>
              <a:rPr kumimoji="0" lang="en-US" altLang="zh-CN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24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盼望从你们那里经过，得见你们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 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宋体" panose="02010600030101010101" pitchFamily="2" charset="-122"/>
                <a:cs typeface="宋体" panose="02010600030101010101" pitchFamily="2" charset="-122"/>
              </a:rPr>
              <a:t>罗15</a:t>
            </a:r>
          </a:p>
        </p:txBody>
      </p:sp>
      <p:pic>
        <p:nvPicPr>
          <p:cNvPr id="144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5075238"/>
            <a:ext cx="990600" cy="1460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文本框 25"/>
          <p:cNvSpPr txBox="1"/>
          <p:nvPr/>
        </p:nvSpPr>
        <p:spPr>
          <a:xfrm>
            <a:off x="197725" y="402083"/>
            <a:ext cx="736600" cy="6353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治理架构和拓展策略的转变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更加丰富大使命的基督徒生态系统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基督徒生态系统不仅仅只是教会，而是围绕教会形成的一个更加丰富的生态系统，包括：教育、商业、公益、其它机构。</a:t>
            </a:r>
          </a:p>
          <a:p>
            <a:r>
              <a:rPr lang="zh-CN" altLang="en-US"/>
              <a:t>基督徒的各个生态系统必须聚焦于神国的大使命发展，为了发展综合的能力，最终促成大使命的实践，使万民作主的门徒。</a:t>
            </a:r>
          </a:p>
          <a:p>
            <a:r>
              <a:rPr lang="zh-CN" altLang="en-US"/>
              <a:t>大使命教会网络、大使命商业、大使命教育、大使命公益、大使命机构</a:t>
            </a:r>
            <a:r>
              <a:rPr lang="en-US" altLang="zh-CN"/>
              <a:t>……</a:t>
            </a:r>
          </a:p>
          <a:p>
            <a:r>
              <a:t>大使命商业，不仅仅是合乎基督教伦理的商业机构，同时也是支持、配合、参与国度大使命的商业机构。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现代基督教生态的危机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碎片化：教会与各个子系统之间没有恰当、丰富的衔接；信徒生活的许多部分依赖、受制于世俗社会。</a:t>
            </a:r>
          </a:p>
          <a:p>
            <a:r>
              <a:rPr lang="zh-CN" altLang="en-US"/>
              <a:t>圣俗二分：将基督教商业隔绝于生态之外，否定商业的价值，商业领袖在信仰生活中缺乏恰当的角色。</a:t>
            </a:r>
          </a:p>
          <a:p>
            <a:r>
              <a:rPr lang="zh-CN" altLang="en-US"/>
              <a:t>宗教化：信仰生活局限于主日、教会，信仰与其它生活部分割裂，造成假冒为善。</a:t>
            </a:r>
          </a:p>
          <a:p>
            <a:r>
              <a:rPr lang="zh-CN" altLang="en-US"/>
              <a:t>缺乏使命聚焦：仅仅关注地方堂会的发展，疏忽对神国度的整体投入。</a:t>
            </a:r>
          </a:p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大使命门训的基因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完全委身的 </a:t>
            </a:r>
            <a:r>
              <a:rPr lang="en-US" altLang="zh-CN" dirty="0"/>
              <a:t>—— </a:t>
            </a:r>
            <a:r>
              <a:rPr lang="zh-CN" altLang="en-US" dirty="0"/>
              <a:t>以主权福音为基础；</a:t>
            </a:r>
            <a:endParaRPr lang="en-US" altLang="zh-CN" dirty="0"/>
          </a:p>
          <a:p>
            <a:pPr lvl="1"/>
            <a:r>
              <a:rPr lang="zh-CN" altLang="en-US" dirty="0"/>
              <a:t>持续的、彼此督导的、互助的；</a:t>
            </a:r>
            <a:endParaRPr lang="en-US" altLang="zh-CN" dirty="0"/>
          </a:p>
          <a:p>
            <a:r>
              <a:rPr lang="zh-CN" altLang="en-US" dirty="0"/>
              <a:t>全人的 </a:t>
            </a:r>
            <a:r>
              <a:rPr lang="en-US" altLang="zh-CN" dirty="0"/>
              <a:t>—— </a:t>
            </a:r>
            <a:r>
              <a:rPr lang="zh-CN" altLang="en-US" dirty="0"/>
              <a:t>以整全福音为基础；</a:t>
            </a:r>
            <a:endParaRPr lang="en-US" altLang="zh-CN" dirty="0"/>
          </a:p>
          <a:p>
            <a:pPr lvl="1"/>
            <a:r>
              <a:rPr lang="zh-CN" altLang="en-US" dirty="0"/>
              <a:t>生活综合层面的更新。</a:t>
            </a:r>
            <a:endParaRPr lang="en-US" altLang="zh-CN" dirty="0"/>
          </a:p>
          <a:p>
            <a:r>
              <a:rPr lang="zh-CN" altLang="en-US" dirty="0"/>
              <a:t>使命性的 </a:t>
            </a:r>
            <a:r>
              <a:rPr lang="en-US" altLang="zh-CN" dirty="0"/>
              <a:t>—— </a:t>
            </a:r>
            <a:r>
              <a:rPr lang="zh-CN" altLang="en-US" dirty="0"/>
              <a:t>以使命福音为基础；</a:t>
            </a:r>
            <a:endParaRPr lang="en-US" altLang="zh-CN" dirty="0"/>
          </a:p>
          <a:p>
            <a:pPr lvl="1"/>
            <a:r>
              <a:rPr lang="zh-CN" altLang="en-US" dirty="0"/>
              <a:t>有异象、使命、目标。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发展大使命生态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培养各个领域的大使命领袖。</a:t>
            </a:r>
          </a:p>
          <a:p>
            <a:r>
              <a:rPr>
                <a:sym typeface="+mn-ea"/>
              </a:rPr>
              <a:t>培养信徒大使命商业的伦理意识。</a:t>
            </a:r>
            <a:endParaRPr lang="zh-CN" altLang="en-US"/>
          </a:p>
          <a:p>
            <a:r>
              <a:rPr lang="zh-CN" altLang="en-US"/>
              <a:t>普及对社工组织的认识，发展社工认识。</a:t>
            </a:r>
          </a:p>
          <a:p>
            <a:r>
              <a:rPr lang="zh-CN" altLang="en-US"/>
              <a:t>发展大使命教育的生态。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栽培大使命领袖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大使命生态的发展在于大使命领袖的栽培，包括：</a:t>
            </a:r>
          </a:p>
          <a:p>
            <a:r>
              <a:rPr lang="zh-CN" altLang="en-US"/>
              <a:t>大使命教会领袖</a:t>
            </a:r>
          </a:p>
          <a:p>
            <a:r>
              <a:rPr lang="zh-CN" altLang="en-US"/>
              <a:t>大使命教育领袖</a:t>
            </a:r>
          </a:p>
          <a:p>
            <a:r>
              <a:rPr lang="zh-CN" altLang="en-US"/>
              <a:t>大使命商业领袖</a:t>
            </a:r>
          </a:p>
          <a:p>
            <a:r>
              <a:rPr lang="zh-CN" altLang="en-US"/>
              <a:t>大使命公益领袖</a:t>
            </a:r>
          </a:p>
          <a:p>
            <a:r>
              <a:rPr lang="zh-CN" altLang="en-US"/>
              <a:t>大使命机构领袖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大使命生态的结构</a:t>
            </a:r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5061585" y="3775075"/>
            <a:ext cx="2126615" cy="152717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大使命教会网络</a:t>
            </a:r>
          </a:p>
        </p:txBody>
      </p:sp>
      <p:sp>
        <p:nvSpPr>
          <p:cNvPr id="8" name="椭圆 7"/>
          <p:cNvSpPr/>
          <p:nvPr/>
        </p:nvSpPr>
        <p:spPr>
          <a:xfrm>
            <a:off x="1894205" y="5331460"/>
            <a:ext cx="2197100" cy="10185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大使命社工组织</a:t>
            </a:r>
          </a:p>
        </p:txBody>
      </p:sp>
      <p:sp>
        <p:nvSpPr>
          <p:cNvPr id="9" name="椭圆 8"/>
          <p:cNvSpPr/>
          <p:nvPr/>
        </p:nvSpPr>
        <p:spPr>
          <a:xfrm>
            <a:off x="4812665" y="1543685"/>
            <a:ext cx="2624455" cy="126047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大使命商业组织</a:t>
            </a:r>
          </a:p>
        </p:txBody>
      </p:sp>
      <p:sp>
        <p:nvSpPr>
          <p:cNvPr id="10" name="椭圆 9"/>
          <p:cNvSpPr/>
          <p:nvPr/>
        </p:nvSpPr>
        <p:spPr>
          <a:xfrm>
            <a:off x="8235315" y="5302250"/>
            <a:ext cx="2197100" cy="10185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大使命教育机构</a:t>
            </a:r>
          </a:p>
        </p:txBody>
      </p:sp>
      <p:cxnSp>
        <p:nvCxnSpPr>
          <p:cNvPr id="11" name="直接箭头连接符 10"/>
          <p:cNvCxnSpPr>
            <a:stCxn id="7" idx="2"/>
            <a:endCxn id="8" idx="7"/>
          </p:cNvCxnSpPr>
          <p:nvPr/>
        </p:nvCxnSpPr>
        <p:spPr>
          <a:xfrm flipH="1">
            <a:off x="3769360" y="4538980"/>
            <a:ext cx="1292225" cy="941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7" idx="6"/>
            <a:endCxn id="10" idx="1"/>
          </p:cNvCxnSpPr>
          <p:nvPr/>
        </p:nvCxnSpPr>
        <p:spPr>
          <a:xfrm>
            <a:off x="7188200" y="4538980"/>
            <a:ext cx="1369060" cy="912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7" idx="0"/>
            <a:endCxn id="9" idx="4"/>
          </p:cNvCxnSpPr>
          <p:nvPr/>
        </p:nvCxnSpPr>
        <p:spPr>
          <a:xfrm flipV="1">
            <a:off x="6125210" y="2804160"/>
            <a:ext cx="0" cy="970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961640" y="4973320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培养大使命社工领袖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75860" y="3105150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培养大使命商业领袖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16140" y="4922520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培养大使命教育领袖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描述你所处的教会生态。</a:t>
            </a:r>
          </a:p>
          <a:p>
            <a:r>
              <a:rPr lang="zh-CN" altLang="en-US"/>
              <a:t>讨论发展大使命生态需要怎样的努力。</a:t>
            </a:r>
          </a:p>
          <a:p>
            <a:r>
              <a:rPr lang="zh-CN" altLang="en-US"/>
              <a:t>选择大使命生态的一个领域，专心投入。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大使命生态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大使命教会的基因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倍增的：完整门训的周期：成为门徒</a:t>
            </a:r>
            <a:r>
              <a:rPr lang="en-US" altLang="zh-CN" dirty="0"/>
              <a:t>—</a:t>
            </a:r>
            <a:r>
              <a:rPr lang="zh-CN" altLang="en-US" dirty="0"/>
              <a:t>带领门徒</a:t>
            </a:r>
            <a:r>
              <a:rPr lang="en-US" altLang="zh-CN" dirty="0"/>
              <a:t>—</a:t>
            </a:r>
            <a:r>
              <a:rPr lang="zh-CN" altLang="en-US" dirty="0"/>
              <a:t>帮助门徒栽培门徒。</a:t>
            </a:r>
            <a:endParaRPr lang="en-US" altLang="zh-CN" dirty="0"/>
          </a:p>
          <a:p>
            <a:r>
              <a:rPr lang="zh-CN" altLang="en-US" dirty="0"/>
              <a:t>国度性的：大使命教会始终关注的是国度，而非堂会。</a:t>
            </a:r>
            <a:endParaRPr lang="en-US" altLang="zh-CN" dirty="0"/>
          </a:p>
          <a:p>
            <a:r>
              <a:rPr lang="zh-CN" altLang="en-US" dirty="0"/>
              <a:t>群体性的：大使命教会更加注重共同体意识。</a:t>
            </a:r>
            <a:endParaRPr lang="en-US" altLang="zh-CN" dirty="0"/>
          </a:p>
          <a:p>
            <a:r>
              <a:rPr lang="zh-CN" altLang="en-US" dirty="0"/>
              <a:t>差派性的 （</a:t>
            </a:r>
            <a:r>
              <a:rPr lang="en-US" altLang="zh-CN" dirty="0" err="1"/>
              <a:t>misso</a:t>
            </a:r>
            <a:r>
              <a:rPr lang="zh-CN" altLang="en-US" dirty="0"/>
              <a:t>）：教会的扩张主要是透过差派，而非聚集。</a:t>
            </a:r>
            <a:endParaRPr lang="en-US" altLang="zh-CN" dirty="0"/>
          </a:p>
          <a:p>
            <a:r>
              <a:rPr lang="zh-CN" altLang="en-US" dirty="0"/>
              <a:t>服侍性的：不仅彼此服侍，并且向外服侍。</a:t>
            </a:r>
            <a:endParaRPr lang="en-US" altLang="zh-CN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1996440"/>
            <a:ext cx="374650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大使命教会的本质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02.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大使命教会的任务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03.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大使命教会的设计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04.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大使命教会的基因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05.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大使命教会的领袖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06.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大使命教会的结构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07.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大使命教会的配置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Yuanti SC" panose="02010600040101010101" pitchFamily="2" charset="-122"/>
                <a:ea typeface="Yuanti SC" panose="02010600040101010101" pitchFamily="2" charset="-122"/>
              </a:rPr>
              <a:t>大使命教会的领袖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>
                <a:latin typeface="Yuanti SC" panose="02010600040101010101" pitchFamily="2" charset="-122"/>
                <a:ea typeface="Yuanti SC" panose="02010600040101010101" pitchFamily="2" charset="-122"/>
                <a:cs typeface="幼圆" panose="02010509060101010101" charset="-122"/>
              </a:rPr>
              <a:t>大使命教会领袖不仅仅是：</a:t>
            </a:r>
            <a:endParaRPr lang="en-US" altLang="zh-CN" dirty="0">
              <a:latin typeface="Yuanti SC" panose="02010600040101010101" pitchFamily="2" charset="-122"/>
              <a:ea typeface="Yuanti SC" panose="02010600040101010101" pitchFamily="2" charset="-122"/>
              <a:cs typeface="幼圆" panose="02010509060101010101" charset="-122"/>
            </a:endParaRPr>
          </a:p>
          <a:p>
            <a:r>
              <a:rPr lang="zh-CN" altLang="en-US" dirty="0">
                <a:latin typeface="Yuanti SC" panose="02010600040101010101" pitchFamily="2" charset="-122"/>
                <a:ea typeface="Yuanti SC" panose="02010600040101010101" pitchFamily="2" charset="-122"/>
                <a:cs typeface="幼圆" panose="02010509060101010101" charset="-122"/>
              </a:rPr>
              <a:t>一名讲员；</a:t>
            </a:r>
            <a:endParaRPr lang="en-US" altLang="zh-CN" dirty="0">
              <a:latin typeface="Yuanti SC" panose="02010600040101010101" pitchFamily="2" charset="-122"/>
              <a:ea typeface="Yuanti SC" panose="02010600040101010101" pitchFamily="2" charset="-122"/>
              <a:cs typeface="幼圆" panose="02010509060101010101" charset="-122"/>
            </a:endParaRPr>
          </a:p>
          <a:p>
            <a:r>
              <a:rPr lang="zh-CN" altLang="en-US" dirty="0">
                <a:latin typeface="Yuanti SC" panose="02010600040101010101" pitchFamily="2" charset="-122"/>
                <a:ea typeface="Yuanti SC" panose="02010600040101010101" pitchFamily="2" charset="-122"/>
                <a:cs typeface="幼圆" panose="02010509060101010101" charset="-122"/>
              </a:rPr>
              <a:t>一个安慰者；</a:t>
            </a:r>
            <a:endParaRPr lang="en-US" altLang="zh-CN" dirty="0">
              <a:latin typeface="Yuanti SC" panose="02010600040101010101" pitchFamily="2" charset="-122"/>
              <a:ea typeface="Yuanti SC" panose="02010600040101010101" pitchFamily="2" charset="-122"/>
              <a:cs typeface="幼圆" panose="02010509060101010101" charset="-122"/>
            </a:endParaRPr>
          </a:p>
          <a:p>
            <a:r>
              <a:rPr lang="zh-CN" altLang="en-US" dirty="0">
                <a:latin typeface="Yuanti SC" panose="02010600040101010101" pitchFamily="2" charset="-122"/>
                <a:ea typeface="Yuanti SC" panose="02010600040101010101" pitchFamily="2" charset="-122"/>
                <a:cs typeface="幼圆" panose="02010509060101010101" charset="-122"/>
              </a:rPr>
              <a:t>一个</a:t>
            </a:r>
            <a:r>
              <a:rPr lang="en-US" altLang="zh-CN" dirty="0">
                <a:latin typeface="Yuanti SC" panose="02010600040101010101" pitchFamily="2" charset="-122"/>
                <a:ea typeface="Yuanti SC" panose="02010600040101010101" pitchFamily="2" charset="-122"/>
                <a:cs typeface="幼圆" panose="02010509060101010101" charset="-122"/>
              </a:rPr>
              <a:t>CEO</a:t>
            </a:r>
            <a:r>
              <a:rPr lang="zh-CN" altLang="en-US" dirty="0">
                <a:latin typeface="Yuanti SC" panose="02010600040101010101" pitchFamily="2" charset="-122"/>
                <a:ea typeface="Yuanti SC" panose="02010600040101010101" pitchFamily="2" charset="-122"/>
                <a:cs typeface="幼圆" panose="02010509060101010101" charset="-122"/>
              </a:rPr>
              <a:t>。</a:t>
            </a:r>
            <a:endParaRPr lang="en-US" altLang="zh-CN" dirty="0">
              <a:latin typeface="Yuanti SC" panose="02010600040101010101" pitchFamily="2" charset="-122"/>
              <a:ea typeface="Yuanti SC" panose="02010600040101010101" pitchFamily="2" charset="-122"/>
              <a:cs typeface="幼圆" panose="02010509060101010101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大使命教会领袖是：</a:t>
            </a:r>
            <a:endParaRPr lang="en-US" altLang="zh-CN" dirty="0"/>
          </a:p>
          <a:p>
            <a:r>
              <a:rPr lang="zh-CN" altLang="en-US" dirty="0">
                <a:sym typeface="+mn-ea"/>
              </a:rPr>
              <a:t>具有国度胸襟的领袖；</a:t>
            </a:r>
            <a:endParaRPr lang="en-US" altLang="zh-CN" dirty="0"/>
          </a:p>
          <a:p>
            <a:r>
              <a:rPr lang="zh-CN" altLang="en-US" dirty="0">
                <a:sym typeface="+mn-ea"/>
              </a:rPr>
              <a:t>具有大使命门徒基因的领袖；</a:t>
            </a:r>
            <a:endParaRPr lang="en-US" altLang="zh-CN" dirty="0"/>
          </a:p>
          <a:p>
            <a:r>
              <a:rPr lang="zh-CN" altLang="en-US" dirty="0">
                <a:sym typeface="+mn-ea"/>
              </a:rPr>
              <a:t>能够充分栽培门徒的教练。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</a:rPr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Yuanti SC" panose="02010600040101010101" pitchFamily="2" charset="-122"/>
              <a:ea typeface="Yuanti SC" panose="0201060004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大使命的领袖栽培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耶稣牧养的层次：</a:t>
            </a:r>
            <a:endParaRPr lang="en-US" altLang="zh-CN" dirty="0"/>
          </a:p>
          <a:p>
            <a:pPr lvl="1"/>
            <a:r>
              <a:rPr lang="zh-CN" altLang="en-US" dirty="0"/>
              <a:t>大众布道 </a:t>
            </a:r>
            <a:r>
              <a:rPr lang="en-US" altLang="zh-CN" dirty="0"/>
              <a:t>—— </a:t>
            </a:r>
            <a:r>
              <a:rPr lang="zh-CN" altLang="en-US" dirty="0"/>
              <a:t>布道</a:t>
            </a:r>
            <a:endParaRPr lang="en-US" altLang="zh-CN" dirty="0"/>
          </a:p>
          <a:p>
            <a:pPr lvl="1"/>
            <a:r>
              <a:rPr lang="zh-CN" altLang="en-US" dirty="0"/>
              <a:t>小组门训 </a:t>
            </a:r>
            <a:r>
              <a:rPr lang="en-US" altLang="zh-CN" dirty="0"/>
              <a:t>—— </a:t>
            </a:r>
            <a:r>
              <a:rPr lang="zh-CN" altLang="en-US" dirty="0"/>
              <a:t>教导</a:t>
            </a:r>
            <a:endParaRPr lang="en-US" altLang="zh-CN" dirty="0"/>
          </a:p>
          <a:p>
            <a:pPr lvl="1"/>
            <a:r>
              <a:rPr lang="zh-CN" altLang="en-US" dirty="0"/>
              <a:t>个人栽培 </a:t>
            </a:r>
            <a:r>
              <a:rPr lang="en-US" altLang="zh-CN" dirty="0"/>
              <a:t>—— </a:t>
            </a:r>
            <a:r>
              <a:rPr lang="zh-CN" altLang="en-US" dirty="0"/>
              <a:t>督导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zh-CN" altLang="en-US" dirty="0"/>
              <a:t>大使命教会领袖首先是门徒栽培者，然后才是讲员。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1996440"/>
            <a:ext cx="374650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大使命教会的本质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02.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大使命教会的任务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03.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大使命教会的设计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04.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大使命教会的基因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05.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大使命教会的领袖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06.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大使命教会的结构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07.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+mn-ea"/>
              </a:rPr>
              <a:t>大使命教会的配置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大使命教会的结构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大使命教会不是一间地方堂会。</a:t>
            </a:r>
            <a:endParaRPr lang="en-US" altLang="zh-CN" dirty="0"/>
          </a:p>
          <a:p>
            <a:r>
              <a:rPr lang="zh-CN" altLang="en-US" dirty="0"/>
              <a:t>大使命教会是一种复合式的教会网络。</a:t>
            </a:r>
            <a:endParaRPr lang="en-US" altLang="zh-CN" dirty="0"/>
          </a:p>
          <a:p>
            <a:r>
              <a:rPr lang="zh-CN" altLang="en-US" dirty="0"/>
              <a:t>大使命教会是小组倍增式的。</a:t>
            </a:r>
            <a:endParaRPr lang="en-US" altLang="zh-CN" dirty="0"/>
          </a:p>
          <a:p>
            <a:r>
              <a:rPr lang="zh-CN" altLang="en-US" dirty="0"/>
              <a:t>大使命教会是简单朴素的。</a:t>
            </a:r>
            <a:endParaRPr lang="en-US" altLang="zh-CN" dirty="0"/>
          </a:p>
          <a:p>
            <a:r>
              <a:rPr lang="zh-CN" altLang="en-US" dirty="0"/>
              <a:t>大使命教会是门徒的综合社区。</a:t>
            </a:r>
            <a:endParaRPr lang="en-US" altLang="zh-CN" dirty="0"/>
          </a:p>
          <a:p>
            <a:r>
              <a:rPr lang="zh-CN" altLang="en-US" dirty="0"/>
              <a:t>大使命教会的丰富性不是体现在主日，而是体现在社区。</a:t>
            </a:r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7700" y="5470525"/>
            <a:ext cx="656082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简朴的教会 </a:t>
            </a: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—— </a:t>
            </a: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复合的网络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587500" y="304801"/>
            <a:ext cx="9067800" cy="8299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Complex Network of the Early Churches</a:t>
            </a:r>
            <a:b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</a:b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早期教会(公元100 左右)的复合性连接网络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944814" y="1335088"/>
            <a:ext cx="6243637" cy="64516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MS PGothic" panose="020B0600070205080204" charset="-128"/>
              <a:cs typeface="Arial" panose="020B060402020209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charset="0"/>
              <a:buAutoNum type="arabicPeriod"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grpSp>
        <p:nvGrpSpPr>
          <p:cNvPr id="2" name="Group 58"/>
          <p:cNvGrpSpPr/>
          <p:nvPr/>
        </p:nvGrpSpPr>
        <p:grpSpPr bwMode="auto">
          <a:xfrm>
            <a:off x="1892301" y="2362200"/>
            <a:ext cx="3852863" cy="2463483"/>
            <a:chOff x="627105" y="2555825"/>
            <a:chExt cx="5233545" cy="3588164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813514" y="25558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371608" y="5768504"/>
              <a:ext cx="410530" cy="344277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452927" y="4703973"/>
              <a:ext cx="721173" cy="7105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627106" y="3789573"/>
              <a:ext cx="721173" cy="7105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994434" y="3470225"/>
              <a:ext cx="721173" cy="7105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2613793" y="4401090"/>
              <a:ext cx="533041" cy="506722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3832275" y="4180786"/>
              <a:ext cx="533041" cy="506722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763570" y="5596366"/>
              <a:ext cx="410530" cy="344277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12700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2317384" y="5252089"/>
              <a:ext cx="410530" cy="344277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cxnSp>
          <p:nvCxnSpPr>
            <p:cNvPr id="16" name="Straight Connector 15"/>
            <p:cNvCxnSpPr>
              <a:cxnSpLocks noChangeShapeType="1"/>
              <a:stCxn id="7" idx="3"/>
              <a:endCxn id="10" idx="7"/>
            </p:cNvCxnSpPr>
            <p:nvPr/>
          </p:nvCxnSpPr>
          <p:spPr bwMode="auto">
            <a:xfrm rot="5400000">
              <a:off x="1316387" y="3262594"/>
              <a:ext cx="557318" cy="70475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17" name="Straight Connector 16"/>
            <p:cNvCxnSpPr>
              <a:cxnSpLocks noChangeShapeType="1"/>
              <a:stCxn id="7" idx="5"/>
              <a:endCxn id="11" idx="1"/>
            </p:cNvCxnSpPr>
            <p:nvPr/>
          </p:nvCxnSpPr>
          <p:spPr bwMode="auto">
            <a:xfrm rot="16200000" flipH="1">
              <a:off x="2728040" y="3202277"/>
              <a:ext cx="237970" cy="506044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18" name="Straight Connector 17"/>
            <p:cNvCxnSpPr>
              <a:cxnSpLocks noChangeShapeType="1"/>
              <a:stCxn id="7" idx="4"/>
            </p:cNvCxnSpPr>
            <p:nvPr/>
          </p:nvCxnSpPr>
          <p:spPr bwMode="auto">
            <a:xfrm rot="5400000">
              <a:off x="1492195" y="3925456"/>
              <a:ext cx="1233750" cy="3232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19" name="Straight Connector 18"/>
            <p:cNvCxnSpPr>
              <a:cxnSpLocks noChangeShapeType="1"/>
              <a:stCxn id="11" idx="4"/>
              <a:endCxn id="12" idx="7"/>
            </p:cNvCxnSpPr>
            <p:nvPr/>
          </p:nvCxnSpPr>
          <p:spPr bwMode="auto">
            <a:xfrm rot="5400000">
              <a:off x="3064641" y="4184918"/>
              <a:ext cx="294512" cy="28624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0" name="Straight Connector 19"/>
            <p:cNvCxnSpPr>
              <a:cxnSpLocks noChangeShapeType="1"/>
            </p:cNvCxnSpPr>
            <p:nvPr/>
          </p:nvCxnSpPr>
          <p:spPr bwMode="auto">
            <a:xfrm flipV="1">
              <a:off x="2174100" y="4703975"/>
              <a:ext cx="419903" cy="2038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1" name="Straight Connector 20"/>
            <p:cNvCxnSpPr>
              <a:cxnSpLocks noChangeShapeType="1"/>
              <a:stCxn id="11" idx="5"/>
              <a:endCxn id="13" idx="1"/>
            </p:cNvCxnSpPr>
            <p:nvPr/>
          </p:nvCxnSpPr>
          <p:spPr bwMode="auto">
            <a:xfrm rot="16200000" flipH="1">
              <a:off x="3671032" y="4015688"/>
              <a:ext cx="178267" cy="30034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2" name="Straight Connector 21"/>
            <p:cNvCxnSpPr>
              <a:cxnSpLocks noChangeShapeType="1"/>
              <a:stCxn id="13" idx="4"/>
              <a:endCxn id="8" idx="7"/>
            </p:cNvCxnSpPr>
            <p:nvPr/>
          </p:nvCxnSpPr>
          <p:spPr bwMode="auto">
            <a:xfrm rot="16200000" flipH="1">
              <a:off x="4344699" y="4441604"/>
              <a:ext cx="1131414" cy="162322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3" name="Straight Connector 22"/>
            <p:cNvCxnSpPr>
              <a:cxnSpLocks noChangeShapeType="1"/>
              <a:stCxn id="12" idx="5"/>
              <a:endCxn id="15" idx="7"/>
            </p:cNvCxnSpPr>
            <p:nvPr/>
          </p:nvCxnSpPr>
          <p:spPr bwMode="auto">
            <a:xfrm rot="5400000">
              <a:off x="2633832" y="4867566"/>
              <a:ext cx="468903" cy="40097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4" name="Straight Connector 23"/>
            <p:cNvCxnSpPr>
              <a:cxnSpLocks noChangeShapeType="1"/>
              <a:endCxn id="15" idx="1"/>
            </p:cNvCxnSpPr>
            <p:nvPr/>
          </p:nvCxnSpPr>
          <p:spPr bwMode="auto">
            <a:xfrm>
              <a:off x="2089150" y="5168900"/>
              <a:ext cx="288355" cy="13360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5" name="Straight Connector 24"/>
            <p:cNvCxnSpPr>
              <a:cxnSpLocks noChangeShapeType="1"/>
              <a:stCxn id="9" idx="4"/>
              <a:endCxn id="14" idx="0"/>
            </p:cNvCxnSpPr>
            <p:nvPr/>
          </p:nvCxnSpPr>
          <p:spPr bwMode="auto">
            <a:xfrm rot="16200000" flipH="1">
              <a:off x="1800258" y="5427789"/>
              <a:ext cx="181832" cy="15532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14360" name="TextBox 25"/>
            <p:cNvSpPr txBox="1">
              <a:spLocks noChangeArrowheads="1"/>
            </p:cNvSpPr>
            <p:nvPr/>
          </p:nvSpPr>
          <p:spPr bwMode="auto">
            <a:xfrm>
              <a:off x="1890746" y="2824047"/>
              <a:ext cx="759048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50–70</a:t>
              </a:r>
            </a:p>
          </p:txBody>
        </p:sp>
        <p:sp>
          <p:nvSpPr>
            <p:cNvPr id="14361" name="TextBox 26"/>
            <p:cNvSpPr txBox="1">
              <a:spLocks noChangeArrowheads="1"/>
            </p:cNvSpPr>
            <p:nvPr/>
          </p:nvSpPr>
          <p:spPr bwMode="auto">
            <a:xfrm>
              <a:off x="2994815" y="3637962"/>
              <a:ext cx="743953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25–40</a:t>
              </a:r>
            </a:p>
          </p:txBody>
        </p:sp>
        <p:sp>
          <p:nvSpPr>
            <p:cNvPr id="14362" name="TextBox 27"/>
            <p:cNvSpPr txBox="1">
              <a:spLocks noChangeArrowheads="1"/>
            </p:cNvSpPr>
            <p:nvPr/>
          </p:nvSpPr>
          <p:spPr bwMode="auto">
            <a:xfrm>
              <a:off x="1433593" y="4925890"/>
              <a:ext cx="739640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25–40</a:t>
              </a:r>
            </a:p>
          </p:txBody>
        </p:sp>
        <p:sp>
          <p:nvSpPr>
            <p:cNvPr id="14363" name="TextBox 28"/>
            <p:cNvSpPr txBox="1">
              <a:spLocks noChangeArrowheads="1"/>
            </p:cNvSpPr>
            <p:nvPr/>
          </p:nvSpPr>
          <p:spPr bwMode="auto">
            <a:xfrm>
              <a:off x="627105" y="4000987"/>
              <a:ext cx="720232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25–40</a:t>
              </a:r>
            </a:p>
          </p:txBody>
        </p:sp>
        <p:sp>
          <p:nvSpPr>
            <p:cNvPr id="14364" name="TextBox 29"/>
            <p:cNvSpPr txBox="1">
              <a:spLocks noChangeArrowheads="1"/>
            </p:cNvSpPr>
            <p:nvPr/>
          </p:nvSpPr>
          <p:spPr bwMode="auto">
            <a:xfrm>
              <a:off x="3715047" y="4259960"/>
              <a:ext cx="705138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10–15</a:t>
              </a:r>
            </a:p>
          </p:txBody>
        </p:sp>
        <p:sp>
          <p:nvSpPr>
            <p:cNvPr id="14365" name="TextBox 30"/>
            <p:cNvSpPr txBox="1">
              <a:spLocks noChangeArrowheads="1"/>
            </p:cNvSpPr>
            <p:nvPr/>
          </p:nvSpPr>
          <p:spPr bwMode="auto">
            <a:xfrm>
              <a:off x="2419060" y="4500435"/>
              <a:ext cx="761204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  10–15</a:t>
              </a:r>
            </a:p>
          </p:txBody>
        </p:sp>
        <p:sp>
          <p:nvSpPr>
            <p:cNvPr id="14366" name="TextBox 31"/>
            <p:cNvSpPr txBox="1"/>
            <p:nvPr/>
          </p:nvSpPr>
          <p:spPr bwMode="auto">
            <a:xfrm>
              <a:off x="1664326" y="5617256"/>
              <a:ext cx="567129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2–3</a:t>
              </a:r>
            </a:p>
          </p:txBody>
        </p:sp>
        <p:sp>
          <p:nvSpPr>
            <p:cNvPr id="14367" name="TextBox 32"/>
            <p:cNvSpPr txBox="1"/>
            <p:nvPr/>
          </p:nvSpPr>
          <p:spPr bwMode="auto">
            <a:xfrm>
              <a:off x="2231455" y="5305101"/>
              <a:ext cx="567129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2–3</a:t>
              </a:r>
            </a:p>
          </p:txBody>
        </p:sp>
        <p:sp>
          <p:nvSpPr>
            <p:cNvPr id="14368" name="TextBox 33"/>
            <p:cNvSpPr txBox="1"/>
            <p:nvPr/>
          </p:nvSpPr>
          <p:spPr bwMode="auto">
            <a:xfrm>
              <a:off x="5293521" y="5832296"/>
              <a:ext cx="567129" cy="31169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Arial" panose="020B0604020202090204" pitchFamily="34" charset="0"/>
                  <a:cs typeface="Arial" panose="020B060402020209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charset="0"/>
                  <a:ea typeface="MS PGothic" panose="020B0600070205080204" charset="-128"/>
                  <a:cs typeface="Arial" panose="020B0604020202090204" pitchFamily="34" charset="0"/>
                </a:rPr>
                <a:t>2–3</a:t>
              </a:r>
            </a:p>
          </p:txBody>
        </p:sp>
      </p:grpSp>
      <p:sp>
        <p:nvSpPr>
          <p:cNvPr id="14369" name="TextBox 34"/>
          <p:cNvSpPr txBox="1">
            <a:spLocks noChangeArrowheads="1"/>
          </p:cNvSpPr>
          <p:nvPr/>
        </p:nvSpPr>
        <p:spPr bwMode="auto">
          <a:xfrm>
            <a:off x="1533525" y="1270052"/>
            <a:ext cx="3352800" cy="1076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教区模式：众多教会连接起来成为一个城市内的网络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新兴教会，家庭教会，社区教会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Web of house churches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grpSp>
        <p:nvGrpSpPr>
          <p:cNvPr id="3" name="Group 59"/>
          <p:cNvGrpSpPr/>
          <p:nvPr/>
        </p:nvGrpSpPr>
        <p:grpSpPr bwMode="auto">
          <a:xfrm>
            <a:off x="8716964" y="2654300"/>
            <a:ext cx="885825" cy="1062038"/>
            <a:chOff x="5119673" y="1810059"/>
            <a:chExt cx="1524000" cy="2175604"/>
          </a:xfrm>
        </p:grpSpPr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5576873" y="23370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5576873" y="3071263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5729273" y="24894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5576873" y="1810059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5119673" y="21332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2" name="Oval 41"/>
            <p:cNvSpPr>
              <a:spLocks noChangeArrowheads="1"/>
            </p:cNvSpPr>
            <p:nvPr/>
          </p:nvSpPr>
          <p:spPr bwMode="auto">
            <a:xfrm>
              <a:off x="5119673" y="265988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>
            <a:off x="4738688" y="3251200"/>
            <a:ext cx="66516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>
            <a:off x="7319963" y="3268664"/>
            <a:ext cx="665162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4" name="Group 132"/>
          <p:cNvGrpSpPr/>
          <p:nvPr/>
        </p:nvGrpSpPr>
        <p:grpSpPr bwMode="auto">
          <a:xfrm>
            <a:off x="5745164" y="2686051"/>
            <a:ext cx="1216025" cy="1109663"/>
            <a:chOff x="4283094" y="2489834"/>
            <a:chExt cx="1216020" cy="1109900"/>
          </a:xfrm>
        </p:grpSpPr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4688434" y="2489834"/>
              <a:ext cx="810680" cy="6861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4283094" y="2732336"/>
              <a:ext cx="810680" cy="6861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4688434" y="2913573"/>
              <a:ext cx="810680" cy="686161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grpSp>
        <p:nvGrpSpPr>
          <p:cNvPr id="5" name="Group 75"/>
          <p:cNvGrpSpPr/>
          <p:nvPr/>
        </p:nvGrpSpPr>
        <p:grpSpPr bwMode="auto">
          <a:xfrm>
            <a:off x="7716838" y="3698876"/>
            <a:ext cx="887412" cy="1063625"/>
            <a:chOff x="5119673" y="1810059"/>
            <a:chExt cx="1524000" cy="2175604"/>
          </a:xfrm>
        </p:grpSpPr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5576873" y="23370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5576873" y="3071263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5729273" y="24894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3" name="Oval 52"/>
            <p:cNvSpPr>
              <a:spLocks noChangeArrowheads="1"/>
            </p:cNvSpPr>
            <p:nvPr/>
          </p:nvSpPr>
          <p:spPr bwMode="auto">
            <a:xfrm>
              <a:off x="5576873" y="1810059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5119673" y="21332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5" name="Oval 54"/>
            <p:cNvSpPr>
              <a:spLocks noChangeArrowheads="1"/>
            </p:cNvSpPr>
            <p:nvPr/>
          </p:nvSpPr>
          <p:spPr bwMode="auto">
            <a:xfrm>
              <a:off x="5119673" y="265988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grpSp>
        <p:nvGrpSpPr>
          <p:cNvPr id="6" name="Group 82"/>
          <p:cNvGrpSpPr/>
          <p:nvPr/>
        </p:nvGrpSpPr>
        <p:grpSpPr bwMode="auto">
          <a:xfrm>
            <a:off x="9447213" y="4095751"/>
            <a:ext cx="887412" cy="1063625"/>
            <a:chOff x="5119673" y="1810059"/>
            <a:chExt cx="1524000" cy="2175604"/>
          </a:xfrm>
        </p:grpSpPr>
        <p:sp>
          <p:nvSpPr>
            <p:cNvPr id="57" name="Oval 56"/>
            <p:cNvSpPr>
              <a:spLocks noChangeArrowheads="1"/>
            </p:cNvSpPr>
            <p:nvPr/>
          </p:nvSpPr>
          <p:spPr bwMode="auto">
            <a:xfrm>
              <a:off x="5576873" y="23370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8" name="Oval 57"/>
            <p:cNvSpPr>
              <a:spLocks noChangeArrowheads="1"/>
            </p:cNvSpPr>
            <p:nvPr/>
          </p:nvSpPr>
          <p:spPr bwMode="auto">
            <a:xfrm>
              <a:off x="5576873" y="3071263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59" name="Oval 58"/>
            <p:cNvSpPr>
              <a:spLocks noChangeArrowheads="1"/>
            </p:cNvSpPr>
            <p:nvPr/>
          </p:nvSpPr>
          <p:spPr bwMode="auto">
            <a:xfrm>
              <a:off x="5729273" y="248946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60" name="Oval 59"/>
            <p:cNvSpPr>
              <a:spLocks noChangeArrowheads="1"/>
            </p:cNvSpPr>
            <p:nvPr/>
          </p:nvSpPr>
          <p:spPr bwMode="auto">
            <a:xfrm>
              <a:off x="5576873" y="1810059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61" name="Oval 60"/>
            <p:cNvSpPr>
              <a:spLocks noChangeArrowheads="1"/>
            </p:cNvSpPr>
            <p:nvPr/>
          </p:nvSpPr>
          <p:spPr bwMode="auto">
            <a:xfrm>
              <a:off x="5119673" y="2133225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5119673" y="2659884"/>
              <a:ext cx="914400" cy="914400"/>
            </a:xfrm>
            <a:prstGeom prst="ellipse">
              <a:avLst/>
            </a:prstGeom>
            <a:gradFill rotWithShape="1">
              <a:gsLst>
                <a:gs pos="0">
                  <a:srgbClr val="3F80CD"/>
                </a:gs>
                <a:gs pos="100000">
                  <a:srgbClr val="9BC1FF"/>
                </a:gs>
              </a:gsLst>
              <a:lin ang="16200000"/>
            </a:gradFill>
            <a:ln w="9525">
              <a:solidFill>
                <a:srgbClr val="4A7EBB"/>
              </a:solidFill>
              <a:rou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charset="0"/>
                <a:ea typeface="微软雅黑"/>
                <a:cs typeface="+mn-cs"/>
              </a:endParaRPr>
            </a:p>
          </p:txBody>
        </p:sp>
      </p:grpSp>
      <p:sp>
        <p:nvSpPr>
          <p:cNvPr id="14397" name="TextBox 62"/>
          <p:cNvSpPr txBox="1">
            <a:spLocks noChangeArrowheads="1"/>
          </p:cNvSpPr>
          <p:nvPr/>
        </p:nvSpPr>
        <p:spPr bwMode="auto">
          <a:xfrm>
            <a:off x="7780984" y="1854456"/>
            <a:ext cx="2617787" cy="8604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枢纽模式：战略性城市教会成为网络枢纽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Strategic Hubs</a:t>
            </a:r>
          </a:p>
        </p:txBody>
      </p:sp>
      <p:cxnSp>
        <p:nvCxnSpPr>
          <p:cNvPr id="64" name="Straight Connector 63"/>
          <p:cNvCxnSpPr>
            <a:cxnSpLocks noChangeShapeType="1"/>
          </p:cNvCxnSpPr>
          <p:nvPr/>
        </p:nvCxnSpPr>
        <p:spPr bwMode="auto">
          <a:xfrm>
            <a:off x="8604250" y="4352925"/>
            <a:ext cx="920750" cy="22383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65" name="Straight Connector 64"/>
          <p:cNvCxnSpPr>
            <a:cxnSpLocks noChangeShapeType="1"/>
          </p:cNvCxnSpPr>
          <p:nvPr/>
        </p:nvCxnSpPr>
        <p:spPr bwMode="auto">
          <a:xfrm rot="16200000" flipH="1">
            <a:off x="9359900" y="3729038"/>
            <a:ext cx="509588" cy="35401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66" name="Straight Connector 65"/>
          <p:cNvCxnSpPr>
            <a:cxnSpLocks noChangeShapeType="1"/>
          </p:cNvCxnSpPr>
          <p:nvPr/>
        </p:nvCxnSpPr>
        <p:spPr bwMode="auto">
          <a:xfrm flipV="1">
            <a:off x="8326438" y="3449639"/>
            <a:ext cx="468312" cy="31273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4401" name="TextBox 66"/>
          <p:cNvSpPr txBox="1">
            <a:spLocks noChangeArrowheads="1"/>
          </p:cNvSpPr>
          <p:nvPr/>
        </p:nvSpPr>
        <p:spPr bwMode="auto">
          <a:xfrm>
            <a:off x="7524750" y="3644901"/>
            <a:ext cx="1270000" cy="11684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 罗马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rPr>
              <a:t>               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由最初的7-8个教区在第二世纪增长到15到23个</a:t>
            </a:r>
            <a:endParaRPr kumimoji="0" lang="zh-CN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402" name="TextBox 67"/>
          <p:cNvSpPr txBox="1">
            <a:spLocks noChangeArrowheads="1"/>
          </p:cNvSpPr>
          <p:nvPr/>
        </p:nvSpPr>
        <p:spPr bwMode="auto">
          <a:xfrm>
            <a:off x="9197976" y="4254501"/>
            <a:ext cx="1470025" cy="6140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安提阿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rPr>
              <a:t>                   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rPr>
              <a:t>由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三个宣教之旅开始的安第阿传统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403" name="TextBox 68"/>
          <p:cNvSpPr txBox="1">
            <a:spLocks noChangeArrowheads="1"/>
          </p:cNvSpPr>
          <p:nvPr/>
        </p:nvSpPr>
        <p:spPr bwMode="auto">
          <a:xfrm>
            <a:off x="8458201" y="2895600"/>
            <a:ext cx="1425575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以弗所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11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座重点城市的教会</a:t>
            </a:r>
          </a:p>
        </p:txBody>
      </p:sp>
      <p:sp>
        <p:nvSpPr>
          <p:cNvPr id="14404" name="TextBox 69"/>
          <p:cNvSpPr txBox="1">
            <a:spLocks noChangeArrowheads="1"/>
          </p:cNvSpPr>
          <p:nvPr/>
        </p:nvSpPr>
        <p:spPr bwMode="auto">
          <a:xfrm>
            <a:off x="4419600" y="2103439"/>
            <a:ext cx="3048000" cy="8299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网络模式：各城市的教区网络连成大网络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Network/Cluster of City-Based Churches</a:t>
            </a:r>
          </a:p>
        </p:txBody>
      </p:sp>
      <p:sp>
        <p:nvSpPr>
          <p:cNvPr id="14405" name="TextBox 70"/>
          <p:cNvSpPr txBox="1">
            <a:spLocks noChangeArrowheads="1"/>
          </p:cNvSpPr>
          <p:nvPr/>
        </p:nvSpPr>
        <p:spPr bwMode="auto">
          <a:xfrm>
            <a:off x="3900489" y="5410201"/>
            <a:ext cx="2439987" cy="7683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使徒性连接网络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使徒领袖团队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合一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/</a:t>
            </a:r>
            <a:r>
              <a:rPr kumimoji="0" lang="zh-CN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协调的运作方式</a:t>
            </a:r>
          </a:p>
        </p:txBody>
      </p:sp>
      <p:cxnSp>
        <p:nvCxnSpPr>
          <p:cNvPr id="72" name="Straight Arrow Connector 71"/>
          <p:cNvCxnSpPr>
            <a:cxnSpLocks noChangeShapeType="1"/>
          </p:cNvCxnSpPr>
          <p:nvPr/>
        </p:nvCxnSpPr>
        <p:spPr bwMode="auto">
          <a:xfrm flipH="1" flipV="1">
            <a:off x="4116388" y="3959225"/>
            <a:ext cx="584200" cy="14239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73" name="Curved Right Arrow 72"/>
          <p:cNvSpPr>
            <a:spLocks noChangeArrowheads="1"/>
          </p:cNvSpPr>
          <p:nvPr/>
        </p:nvSpPr>
        <p:spPr bwMode="auto">
          <a:xfrm>
            <a:off x="3679826" y="5410201"/>
            <a:ext cx="511175" cy="708025"/>
          </a:xfrm>
          <a:prstGeom prst="curvedRightArrow">
            <a:avLst>
              <a:gd name="adj1" fmla="val 24983"/>
              <a:gd name="adj2" fmla="val 49966"/>
              <a:gd name="adj3" fmla="val 25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/>
              <a:cs typeface="+mn-cs"/>
            </a:endParaRPr>
          </a:p>
        </p:txBody>
      </p:sp>
      <p:sp>
        <p:nvSpPr>
          <p:cNvPr id="74" name="Curved Left Arrow 73"/>
          <p:cNvSpPr>
            <a:spLocks noChangeArrowheads="1"/>
          </p:cNvSpPr>
          <p:nvPr/>
        </p:nvSpPr>
        <p:spPr bwMode="auto">
          <a:xfrm>
            <a:off x="6019801" y="5410201"/>
            <a:ext cx="447675" cy="708025"/>
          </a:xfrm>
          <a:prstGeom prst="curvedLeftArrow">
            <a:avLst>
              <a:gd name="adj1" fmla="val 25027"/>
              <a:gd name="adj2" fmla="val 50053"/>
              <a:gd name="adj3" fmla="val 25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/>
              <a:cs typeface="+mn-cs"/>
            </a:endParaRPr>
          </a:p>
        </p:txBody>
      </p:sp>
      <p:cxnSp>
        <p:nvCxnSpPr>
          <p:cNvPr id="75" name="Straight Arrow Connector 74"/>
          <p:cNvCxnSpPr>
            <a:cxnSpLocks noChangeShapeType="1"/>
            <a:endCxn id="48" idx="3"/>
          </p:cNvCxnSpPr>
          <p:nvPr/>
        </p:nvCxnSpPr>
        <p:spPr bwMode="auto">
          <a:xfrm flipV="1">
            <a:off x="5688014" y="3695701"/>
            <a:ext cx="581025" cy="16875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76" name="Straight Arrow Connector 75"/>
          <p:cNvCxnSpPr>
            <a:cxnSpLocks noChangeShapeType="1"/>
          </p:cNvCxnSpPr>
          <p:nvPr/>
        </p:nvCxnSpPr>
        <p:spPr bwMode="auto">
          <a:xfrm flipV="1">
            <a:off x="5867401" y="4645025"/>
            <a:ext cx="1933575" cy="7381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4411" name="TextBox 76"/>
          <p:cNvSpPr txBox="1">
            <a:spLocks noChangeArrowheads="1"/>
          </p:cNvSpPr>
          <p:nvPr/>
        </p:nvSpPr>
        <p:spPr bwMode="auto">
          <a:xfrm>
            <a:off x="3490913" y="4403726"/>
            <a:ext cx="1714500" cy="70675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在“基督和使徒”的模式上精心建立的教会和其训练有素的同工团队</a:t>
            </a:r>
            <a:r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 (</a:t>
            </a: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用书信,探访,和差派同工的方式</a:t>
            </a:r>
            <a:r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)</a:t>
            </a:r>
          </a:p>
        </p:txBody>
      </p:sp>
      <p:sp>
        <p:nvSpPr>
          <p:cNvPr id="14412" name="TextBox 77"/>
          <p:cNvSpPr txBox="1">
            <a:spLocks noChangeArrowheads="1"/>
          </p:cNvSpPr>
          <p:nvPr/>
        </p:nvSpPr>
        <p:spPr bwMode="auto">
          <a:xfrm>
            <a:off x="6523038" y="4893427"/>
            <a:ext cx="1547812" cy="55308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建造战略中心用了多年的时间和精力，花费了大量资源和努力</a:t>
            </a: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413" name="TextBox 78"/>
          <p:cNvSpPr txBox="1">
            <a:spLocks noChangeArrowheads="1"/>
          </p:cNvSpPr>
          <p:nvPr/>
        </p:nvSpPr>
        <p:spPr bwMode="auto">
          <a:xfrm>
            <a:off x="5745163" y="2990159"/>
            <a:ext cx="1270000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31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座重要城市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MS PGothic" panose="020B0600070205080204" charset="-128"/>
                <a:cs typeface="Arial" panose="020B060402020209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公元100年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414" name="TextBox 79"/>
          <p:cNvSpPr txBox="1">
            <a:spLocks noChangeArrowheads="1"/>
          </p:cNvSpPr>
          <p:nvPr/>
        </p:nvSpPr>
        <p:spPr bwMode="auto">
          <a:xfrm>
            <a:off x="5410201" y="3962401"/>
            <a:ext cx="1782763" cy="55308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9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在罗马帝国一些主要城市设立教会，其自然发展很快将福音传遍罗马疆域</a:t>
            </a: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90204" pitchFamily="34" charset="0"/>
              <a:ea typeface="MS PGothic" panose="020B0600070205080204" charset="-128"/>
              <a:cs typeface="Arial" panose="020B0604020202090204" pitchFamily="34" charset="0"/>
            </a:endParaRPr>
          </a:p>
        </p:txBody>
      </p:sp>
      <p:sp>
        <p:nvSpPr>
          <p:cNvPr id="14415" name="TextBox 80"/>
          <p:cNvSpPr txBox="1">
            <a:spLocks noChangeArrowheads="1"/>
          </p:cNvSpPr>
          <p:nvPr/>
        </p:nvSpPr>
        <p:spPr bwMode="auto">
          <a:xfrm>
            <a:off x="8248650" y="5383214"/>
            <a:ext cx="2008188" cy="10147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charset="-128"/>
                <a:cs typeface="Arial" panose="020B0604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Arial" panose="020B0604020202090204" pitchFamily="34" charset="0"/>
                <a:cs typeface="Arial" panose="020B060402020209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22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我因多次被拦阻，总不得到你们那里去。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 </a:t>
            </a:r>
            <a:r>
              <a:rPr kumimoji="0" lang="en-US" altLang="zh-CN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23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但如今在这里再没有可传的地方，而且这好几年，我切心想望到士班雅去的时候，可以到你们那里</a:t>
            </a:r>
            <a:r>
              <a:rPr kumimoji="0" lang="en-US" altLang="zh-CN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24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盼望从你们那里经过，得见你们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MS PGothic" panose="020B0600070205080204" charset="-128"/>
                <a:cs typeface="Arial" panose="020B0604020202090204" pitchFamily="34" charset="0"/>
              </a:rPr>
              <a:t>  </a:t>
            </a: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charset="-122"/>
                <a:ea typeface="宋体" panose="02010600030101010101" pitchFamily="2" charset="-122"/>
                <a:cs typeface="宋体" panose="02010600030101010101" pitchFamily="2" charset="-122"/>
              </a:rPr>
              <a:t>罗15</a:t>
            </a:r>
          </a:p>
        </p:txBody>
      </p:sp>
      <p:pic>
        <p:nvPicPr>
          <p:cNvPr id="144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5075238"/>
            <a:ext cx="990600" cy="1460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文本框 25"/>
          <p:cNvSpPr txBox="1"/>
          <p:nvPr/>
        </p:nvSpPr>
        <p:spPr>
          <a:xfrm>
            <a:off x="197725" y="402083"/>
            <a:ext cx="736600" cy="6353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治理架构和拓展策略的转变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大使命教会</a:t>
            </a:r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0849313-61ca-496b-8064-e1fb4e47242d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1928</Words>
  <Application>Microsoft Office PowerPoint</Application>
  <PresentationFormat>宽屏</PresentationFormat>
  <Paragraphs>293</Paragraphs>
  <Slides>23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 Unicode MS</vt:lpstr>
      <vt:lpstr>Yuanti SC</vt:lpstr>
      <vt:lpstr>等线</vt:lpstr>
      <vt:lpstr>微软雅黑</vt:lpstr>
      <vt:lpstr>幼圆</vt:lpstr>
      <vt:lpstr>Arial</vt:lpstr>
      <vt:lpstr>Calibri</vt:lpstr>
      <vt:lpstr>黑白圆</vt:lpstr>
      <vt:lpstr>PowerPoint 演示文稿</vt:lpstr>
      <vt:lpstr>大使命门训的基因</vt:lpstr>
      <vt:lpstr>大使命教会的基因</vt:lpstr>
      <vt:lpstr>PowerPoint 演示文稿</vt:lpstr>
      <vt:lpstr>大使命教会的领袖</vt:lpstr>
      <vt:lpstr>大使命的领袖栽培</vt:lpstr>
      <vt:lpstr>PowerPoint 演示文稿</vt:lpstr>
      <vt:lpstr>大使命教会的结构</vt:lpstr>
      <vt:lpstr>PowerPoint 演示文稿</vt:lpstr>
      <vt:lpstr>PowerPoint 演示文稿</vt:lpstr>
      <vt:lpstr>大使命教会的配置</vt:lpstr>
      <vt:lpstr>大使命教会对比主日堂会型教会</vt:lpstr>
      <vt:lpstr>大使命教会与教会增长运动的区别</vt:lpstr>
      <vt:lpstr>第七章 大使命生态</vt:lpstr>
      <vt:lpstr>关键词</vt:lpstr>
      <vt:lpstr>生态的观念</vt:lpstr>
      <vt:lpstr>PowerPoint 演示文稿</vt:lpstr>
      <vt:lpstr>更加丰富大使命的基督徒生态系统</vt:lpstr>
      <vt:lpstr>现代基督教生态的危机</vt:lpstr>
      <vt:lpstr>发展大使命生态</vt:lpstr>
      <vt:lpstr>栽培大使命领袖</vt:lpstr>
      <vt:lpstr>大使命生态的结构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2023-08-20T13:36:26Z</dcterms:created>
  <dcterms:modified xsi:type="dcterms:W3CDTF">2023-08-20T13:37:00Z</dcterms:modified>
</cp:coreProperties>
</file>