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8" r:id="rId2"/>
    <p:sldId id="607" r:id="rId3"/>
    <p:sldId id="333" r:id="rId4"/>
    <p:sldId id="335" r:id="rId5"/>
    <p:sldId id="361" r:id="rId6"/>
    <p:sldId id="362" r:id="rId7"/>
    <p:sldId id="334" r:id="rId8"/>
    <p:sldId id="336" r:id="rId9"/>
    <p:sldId id="424" r:id="rId10"/>
    <p:sldId id="425" r:id="rId11"/>
    <p:sldId id="670" r:id="rId12"/>
    <p:sldId id="33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大使命门徒</a:t>
            </a: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8567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58049304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190795220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4891327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162242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大使命门徒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2185775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921368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9467354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7995575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大使命门徒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012409468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9749000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dirty="0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71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大使命门徒倍增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小组门训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开放式小组：扩展性好，成长性差。</a:t>
            </a:r>
          </a:p>
          <a:p>
            <a:r>
              <a:rPr dirty="0"/>
              <a:t>封闭式小组：扩展性差，成长性好。</a:t>
            </a:r>
            <a:r>
              <a:rPr lang="zh-CN" altLang="en-US" dirty="0"/>
              <a:t>比如：学校。</a:t>
            </a:r>
            <a:endParaRPr dirty="0"/>
          </a:p>
          <a:p>
            <a:r>
              <a:rPr dirty="0"/>
              <a:t>封闭式小组要求高度委身的参与门训。如同耶稣带领</a:t>
            </a:r>
            <a:r>
              <a:rPr lang="en-US" altLang="zh-CN" dirty="0"/>
              <a:t>12</a:t>
            </a:r>
            <a:r>
              <a:rPr dirty="0"/>
              <a:t>个核心门徒。</a:t>
            </a:r>
          </a:p>
          <a:p>
            <a:r>
              <a:rPr dirty="0"/>
              <a:t>封闭式小组的成长要采用</a:t>
            </a:r>
            <a:r>
              <a:rPr dirty="0">
                <a:solidFill>
                  <a:srgbClr val="FF0000"/>
                </a:solidFill>
              </a:rPr>
              <a:t>差派</a:t>
            </a:r>
            <a:r>
              <a:rPr dirty="0"/>
              <a:t>的方式。差出组员，建立新的小组。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倍增小组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微型小组：</a:t>
            </a:r>
            <a:r>
              <a:rPr lang="en-US" altLang="zh-CN"/>
              <a:t>5-10</a:t>
            </a:r>
            <a:r>
              <a:t>人。</a:t>
            </a:r>
          </a:p>
          <a:p>
            <a:r>
              <a:t>建立属灵小家。</a:t>
            </a:r>
          </a:p>
          <a:p>
            <a:r>
              <a:t>目标：倍增领袖（家长），不断建立新的属灵小家。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讨论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大使命门训与教义式门训的区别？</a:t>
            </a:r>
          </a:p>
          <a:p>
            <a:r>
              <a:rPr lang="zh-CN" altLang="en-US"/>
              <a:t>门徒栽培的核心目的是什么？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大使命门训的目标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大使命门训是为了栽培门徒实践大使命。</a:t>
            </a:r>
            <a:endParaRPr lang="en-US" altLang="zh-CN" dirty="0"/>
          </a:p>
          <a:p>
            <a:r>
              <a:rPr lang="zh-CN" altLang="en-US" dirty="0"/>
              <a:t>大使命门训是为了栽培可以不断倍增的门徒。</a:t>
            </a:r>
            <a:endParaRPr lang="en-US" altLang="zh-CN" dirty="0"/>
          </a:p>
          <a:p>
            <a:r>
              <a:rPr lang="zh-CN" altLang="en-US" dirty="0"/>
              <a:t>大使命门训是为了栽培大使命领袖。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完整的门训周期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一</a:t>
            </a:r>
            <a:r>
              <a:rPr lang="en-US" altLang="zh-CN"/>
              <a:t>. </a:t>
            </a:r>
            <a:r>
              <a:t>自己作门徒；</a:t>
            </a:r>
          </a:p>
          <a:p>
            <a:r>
              <a:t>二</a:t>
            </a:r>
            <a:r>
              <a:rPr lang="en-US" altLang="zh-CN"/>
              <a:t>. </a:t>
            </a:r>
            <a:r>
              <a:t>带领别人作门徒；</a:t>
            </a:r>
          </a:p>
          <a:p>
            <a:r>
              <a:t>三</a:t>
            </a:r>
            <a:r>
              <a:rPr lang="en-US" altLang="zh-CN"/>
              <a:t>. </a:t>
            </a:r>
            <a:r>
              <a:t>教导门徒带领门徒。</a:t>
            </a:r>
          </a:p>
        </p:txBody>
      </p:sp>
      <p:sp>
        <p:nvSpPr>
          <p:cNvPr id="4" name="笑脸 3"/>
          <p:cNvSpPr/>
          <p:nvPr/>
        </p:nvSpPr>
        <p:spPr>
          <a:xfrm>
            <a:off x="8564245" y="1858010"/>
            <a:ext cx="914400" cy="914400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笑脸 4"/>
          <p:cNvSpPr/>
          <p:nvPr/>
        </p:nvSpPr>
        <p:spPr>
          <a:xfrm>
            <a:off x="7649845" y="3359150"/>
            <a:ext cx="914400" cy="914400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6" name="笑脸 5"/>
          <p:cNvSpPr/>
          <p:nvPr/>
        </p:nvSpPr>
        <p:spPr>
          <a:xfrm>
            <a:off x="9478645" y="3359150"/>
            <a:ext cx="914400" cy="914400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7" name="笑脸 6"/>
          <p:cNvSpPr/>
          <p:nvPr/>
        </p:nvSpPr>
        <p:spPr>
          <a:xfrm>
            <a:off x="6735445" y="4860925"/>
            <a:ext cx="914400" cy="914400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8" name="笑脸 7"/>
          <p:cNvSpPr/>
          <p:nvPr/>
        </p:nvSpPr>
        <p:spPr>
          <a:xfrm>
            <a:off x="8057515" y="4860925"/>
            <a:ext cx="914400" cy="914400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9" name="笑脸 8"/>
          <p:cNvSpPr/>
          <p:nvPr/>
        </p:nvSpPr>
        <p:spPr>
          <a:xfrm>
            <a:off x="9070975" y="4860925"/>
            <a:ext cx="914400" cy="914400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0" name="笑脸 9"/>
          <p:cNvSpPr/>
          <p:nvPr/>
        </p:nvSpPr>
        <p:spPr>
          <a:xfrm>
            <a:off x="10393045" y="4860925"/>
            <a:ext cx="914400" cy="914400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cxnSp>
        <p:nvCxnSpPr>
          <p:cNvPr id="11" name="直接连接符 10"/>
          <p:cNvCxnSpPr>
            <a:stCxn id="4" idx="3"/>
            <a:endCxn id="5" idx="7"/>
          </p:cNvCxnSpPr>
          <p:nvPr/>
        </p:nvCxnSpPr>
        <p:spPr>
          <a:xfrm flipH="1">
            <a:off x="8430260" y="2638425"/>
            <a:ext cx="267970" cy="854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>
            <a:stCxn id="4" idx="5"/>
            <a:endCxn id="6" idx="1"/>
          </p:cNvCxnSpPr>
          <p:nvPr/>
        </p:nvCxnSpPr>
        <p:spPr>
          <a:xfrm>
            <a:off x="9344660" y="2638425"/>
            <a:ext cx="267970" cy="854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>
            <a:stCxn id="5" idx="3"/>
            <a:endCxn id="7" idx="7"/>
          </p:cNvCxnSpPr>
          <p:nvPr/>
        </p:nvCxnSpPr>
        <p:spPr>
          <a:xfrm flipH="1">
            <a:off x="7515860" y="4139565"/>
            <a:ext cx="267970" cy="855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stCxn id="5" idx="5"/>
            <a:endCxn id="8" idx="0"/>
          </p:cNvCxnSpPr>
          <p:nvPr/>
        </p:nvCxnSpPr>
        <p:spPr>
          <a:xfrm>
            <a:off x="8430260" y="4139565"/>
            <a:ext cx="84455" cy="721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stCxn id="6" idx="3"/>
            <a:endCxn id="9" idx="0"/>
          </p:cNvCxnSpPr>
          <p:nvPr/>
        </p:nvCxnSpPr>
        <p:spPr>
          <a:xfrm flipH="1">
            <a:off x="9528175" y="4139565"/>
            <a:ext cx="84455" cy="721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>
            <a:stCxn id="6" idx="5"/>
            <a:endCxn id="10" idx="1"/>
          </p:cNvCxnSpPr>
          <p:nvPr/>
        </p:nvCxnSpPr>
        <p:spPr>
          <a:xfrm>
            <a:off x="10259060" y="4139565"/>
            <a:ext cx="267970" cy="855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6185535" y="352425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儿辈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339715" y="5026025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孙辈</a:t>
            </a:r>
          </a:p>
        </p:txBody>
      </p:sp>
      <p:sp>
        <p:nvSpPr>
          <p:cNvPr id="19" name="灯片编号占位符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牧者的首要工作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徒 6:4但我们要专心以祈祷传道为事。”</a:t>
            </a:r>
          </a:p>
          <a:p>
            <a:r>
              <a:t>仅仅是祷告、教导？教导具有丰富的实践意义。</a:t>
            </a:r>
          </a:p>
          <a:p>
            <a:r>
              <a:t>耶稣侍奉的三个层面：</a:t>
            </a:r>
          </a:p>
          <a:p>
            <a:pPr lvl="1"/>
            <a:r>
              <a:t>群众布道；</a:t>
            </a:r>
          </a:p>
          <a:p>
            <a:pPr lvl="1"/>
            <a:r>
              <a:t>小组栽培（</a:t>
            </a:r>
            <a:r>
              <a:rPr lang="en-US" altLang="zh-CN"/>
              <a:t>12</a:t>
            </a:r>
            <a:r>
              <a:t>个人门徒）</a:t>
            </a:r>
            <a:r>
              <a:rPr lang="en-US" altLang="zh-CN"/>
              <a:t>— </a:t>
            </a:r>
            <a:r>
              <a:t>花时间最多；</a:t>
            </a:r>
          </a:p>
          <a:p>
            <a:pPr lvl="1"/>
            <a:r>
              <a:t>个别辅导（</a:t>
            </a:r>
            <a:r>
              <a:rPr lang="en-US" altLang="zh-CN"/>
              <a:t>3</a:t>
            </a:r>
            <a:r>
              <a:t>个核心门徒）。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大使命门徒的栽培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提后 3:16圣经都是　神所默示的，于教训（教导）、督责（指正）、使人归正（纠正）、教导（训练）人学义都是有益的，</a:t>
            </a:r>
          </a:p>
          <a:p>
            <a:r>
              <a:rPr lang="zh-CN" altLang="en-US"/>
              <a:t>教导：真理的传授；</a:t>
            </a:r>
          </a:p>
          <a:p>
            <a:r>
              <a:rPr lang="zh-CN" altLang="en-US"/>
              <a:t>辅导：指正、纠正；</a:t>
            </a:r>
          </a:p>
          <a:p>
            <a:r>
              <a:rPr lang="zh-CN" altLang="en-US"/>
              <a:t>督导：督责、训练。</a:t>
            </a:r>
          </a:p>
          <a:p>
            <a:r>
              <a:rPr lang="zh-CN" altLang="en-US"/>
              <a:t>以圣经为基础，落实到生活的实践中。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Yuanti SC Bold" panose="02010600040101010101" charset="-122"/>
                <a:ea typeface="Yuanti SC Bold" panose="02010600040101010101" charset="-122"/>
              </a:rPr>
              <a:t>督导的原则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>
                <a:latin typeface="Yuanti SC Regular" panose="02010600040101010101" charset="-122"/>
                <a:ea typeface="Yuanti SC Regular" panose="02010600040101010101" charset="-122"/>
              </a:rPr>
              <a:t>建立委身关系；</a:t>
            </a:r>
          </a:p>
          <a:p>
            <a:r>
              <a:rPr lang="zh-CN" altLang="en-US" dirty="0">
                <a:latin typeface="Yuanti SC Regular" panose="02010600040101010101" charset="-122"/>
                <a:ea typeface="Yuanti SC Regular" panose="02010600040101010101" charset="-122"/>
              </a:rPr>
              <a:t>清楚地指导；</a:t>
            </a:r>
          </a:p>
          <a:p>
            <a:r>
              <a:rPr lang="zh-CN" altLang="en-US" dirty="0">
                <a:latin typeface="Yuanti SC Regular" panose="02010600040101010101" charset="-122"/>
                <a:ea typeface="Yuanti SC Regular" panose="02010600040101010101" charset="-122"/>
              </a:rPr>
              <a:t>逐渐地授权：</a:t>
            </a:r>
            <a:endParaRPr lang="en-US" altLang="zh-CN" dirty="0">
              <a:latin typeface="Yuanti SC Regular" panose="02010600040101010101" charset="-122"/>
              <a:ea typeface="Yuanti SC Regular" panose="02010600040101010101" charset="-122"/>
            </a:endParaRPr>
          </a:p>
          <a:p>
            <a:pPr lvl="1"/>
            <a:r>
              <a:rPr lang="zh-CN" altLang="en-US" dirty="0">
                <a:latin typeface="Yuanti SC Regular" panose="02010600040101010101" charset="-122"/>
                <a:ea typeface="Yuanti SC Regular" panose="02010600040101010101" charset="-122"/>
              </a:rPr>
              <a:t>小事上忠心，在大事上也忠心；</a:t>
            </a:r>
            <a:endParaRPr lang="en-US" altLang="zh-CN" dirty="0">
              <a:latin typeface="Yuanti SC Regular" panose="02010600040101010101" charset="-122"/>
              <a:ea typeface="Yuanti SC Regular" panose="02010600040101010101" charset="-122"/>
            </a:endParaRPr>
          </a:p>
          <a:p>
            <a:pPr lvl="1"/>
            <a:r>
              <a:rPr lang="zh-CN" altLang="en-US" dirty="0">
                <a:latin typeface="Yuanti SC Regular" panose="02010600040101010101" charset="-122"/>
                <a:ea typeface="Yuanti SC Regular" panose="02010600040101010101" charset="-122"/>
              </a:rPr>
              <a:t>授权是自由的过程。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altLang="en-US" dirty="0"/>
              <a:t>鼓励、帮助；</a:t>
            </a:r>
          </a:p>
          <a:p>
            <a:r>
              <a:rPr lang="zh-CN" altLang="en-US" dirty="0"/>
              <a:t>代祷、守望；</a:t>
            </a:r>
          </a:p>
          <a:p>
            <a:r>
              <a:rPr lang="zh-CN" altLang="en-US" dirty="0"/>
              <a:t>反馈、评估：</a:t>
            </a:r>
            <a:endParaRPr lang="en-US" altLang="zh-CN" dirty="0"/>
          </a:p>
          <a:p>
            <a:pPr lvl="1"/>
            <a:r>
              <a:rPr lang="zh-CN" altLang="en-US"/>
              <a:t>关键指标是能够属灵生养。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门徒栽培大忌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只教知识，没有生命的示范和督导。</a:t>
            </a:r>
          </a:p>
          <a:p>
            <a:r>
              <a:t>只带门徒，没有倍增，把所有人带到自己面前。</a:t>
            </a:r>
          </a:p>
          <a:p>
            <a:r>
              <a:t>隔代带孙辈，没有放手交给第一代门徒。</a:t>
            </a:r>
          </a:p>
          <a:p>
            <a:endParaRPr/>
          </a:p>
          <a:p>
            <a:r>
              <a:t>门训理念就是育儿理念。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对比三类父母（门训理念）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custDataLst>
              <p:tags r:id="rId2"/>
            </p:custDataLst>
          </p:nvPr>
        </p:nvGraphicFramePr>
        <p:xfrm>
          <a:off x="669882" y="1296000"/>
          <a:ext cx="1085342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2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2800">
                        <a:latin typeface="Yuanti SC Regular" panose="02010600040101010101" charset="-122"/>
                        <a:ea typeface="Yuanti SC Regular" panose="0201060004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特点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表现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结果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控制型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过度掌控</a:t>
                      </a:r>
                    </a:p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过度保护</a:t>
                      </a:r>
                    </a:p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过度期待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不肯放权</a:t>
                      </a:r>
                    </a:p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生怕儿女受伤</a:t>
                      </a:r>
                    </a:p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试图自我复制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儿女不成长、胆怯、被动</a:t>
                      </a:r>
                    </a:p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脆弱、恐惧</a:t>
                      </a:r>
                    </a:p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造成反抗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放纵型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不管教</a:t>
                      </a:r>
                    </a:p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不过问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没有纪律</a:t>
                      </a:r>
                    </a:p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没有榜样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 dirty="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没有秩序感、随意</a:t>
                      </a:r>
                    </a:p>
                    <a:p>
                      <a:pPr>
                        <a:buNone/>
                      </a:pPr>
                      <a:r>
                        <a:rPr lang="zh-CN" altLang="en-US" sz="2800" dirty="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没有责任心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栽培型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 dirty="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作榜样</a:t>
                      </a:r>
                    </a:p>
                    <a:p>
                      <a:pPr>
                        <a:buNone/>
                      </a:pPr>
                      <a:r>
                        <a:rPr lang="zh-CN" altLang="en-US" sz="2800" dirty="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教导</a:t>
                      </a:r>
                      <a:endParaRPr lang="en-US" altLang="zh-CN" sz="2800" dirty="0">
                        <a:latin typeface="Yuanti SC Regular" panose="02010600040101010101" charset="-122"/>
                        <a:ea typeface="Yuanti SC Regular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800" dirty="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督导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 dirty="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以身作则</a:t>
                      </a:r>
                    </a:p>
                    <a:p>
                      <a:pPr>
                        <a:buNone/>
                      </a:pPr>
                      <a:r>
                        <a:rPr lang="zh-CN" altLang="en-US" sz="2800" dirty="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造就</a:t>
                      </a:r>
                      <a:endParaRPr lang="en-US" altLang="zh-CN" sz="2800" dirty="0">
                        <a:latin typeface="Yuanti SC Regular" panose="02010600040101010101" charset="-122"/>
                        <a:ea typeface="Yuanti SC Regular" panose="0201060004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800" dirty="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鼓励尝试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 dirty="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保持成长的动力</a:t>
                      </a:r>
                    </a:p>
                    <a:p>
                      <a:pPr>
                        <a:buNone/>
                      </a:pPr>
                      <a:r>
                        <a:rPr lang="zh-CN" altLang="en-US" sz="2800" dirty="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能力持续提升</a:t>
                      </a:r>
                    </a:p>
                    <a:p>
                      <a:pPr>
                        <a:buNone/>
                      </a:pPr>
                      <a:r>
                        <a:rPr lang="zh-CN" altLang="en-US" sz="2800" dirty="0">
                          <a:latin typeface="Yuanti SC Regular" panose="02010600040101010101" charset="-122"/>
                          <a:ea typeface="Yuanti SC Regular" panose="02010600040101010101" charset="-122"/>
                        </a:rPr>
                        <a:t>保持创新的精神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门训与领袖训练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门训的两个层面：</a:t>
            </a:r>
          </a:p>
          <a:p>
            <a:r>
              <a:rPr lang="zh-CN" altLang="en-US"/>
              <a:t>广泛的门训，透过授课的方式，传递异象和理念；</a:t>
            </a:r>
          </a:p>
          <a:p>
            <a:r>
              <a:rPr lang="zh-CN" altLang="en-US"/>
              <a:t>领袖的训练，紧密的小群体，深度的门徒栽培。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d99b9de8-044a-4a3b-ba2e-8a25270c8f93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</Words>
  <Application>Microsoft Office PowerPoint</Application>
  <PresentationFormat>宽屏</PresentationFormat>
  <Paragraphs>109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Yuanti SC</vt:lpstr>
      <vt:lpstr>Yuanti SC Bold</vt:lpstr>
      <vt:lpstr>Yuanti SC Regular</vt:lpstr>
      <vt:lpstr>Arial</vt:lpstr>
      <vt:lpstr>1_Office 主题​​</vt:lpstr>
      <vt:lpstr>大使命门徒倍增</vt:lpstr>
      <vt:lpstr>大使命门训的目标</vt:lpstr>
      <vt:lpstr>完整的门训周期</vt:lpstr>
      <vt:lpstr>牧者的首要工作</vt:lpstr>
      <vt:lpstr>大使命门徒的栽培</vt:lpstr>
      <vt:lpstr>督导的原则</vt:lpstr>
      <vt:lpstr>门徒栽培大忌</vt:lpstr>
      <vt:lpstr>对比三类父母（门训理念）</vt:lpstr>
      <vt:lpstr>门训与领袖训练</vt:lpstr>
      <vt:lpstr>小组门训</vt:lpstr>
      <vt:lpstr>倍增小组</vt:lpstr>
      <vt:lpstr>讨论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大使命门徒倍增</dc:title>
  <dc:creator>王操</dc:creator>
  <cp:lastModifiedBy>王操</cp:lastModifiedBy>
  <cp:revision>1</cp:revision>
  <dcterms:created xsi:type="dcterms:W3CDTF">2023-08-20T13:27:35Z</dcterms:created>
  <dcterms:modified xsi:type="dcterms:W3CDTF">2023-08-20T13:28:09Z</dcterms:modified>
</cp:coreProperties>
</file>