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09" r:id="rId2"/>
    <p:sldId id="420" r:id="rId3"/>
    <p:sldId id="416" r:id="rId4"/>
    <p:sldId id="412" r:id="rId5"/>
    <p:sldId id="413" r:id="rId6"/>
    <p:sldId id="642" r:id="rId7"/>
    <p:sldId id="643" r:id="rId8"/>
    <p:sldId id="707" r:id="rId9"/>
    <p:sldId id="602" r:id="rId10"/>
    <p:sldId id="603" r:id="rId11"/>
    <p:sldId id="604" r:id="rId12"/>
    <p:sldId id="708" r:id="rId13"/>
    <p:sldId id="768" r:id="rId14"/>
    <p:sldId id="656" r:id="rId15"/>
    <p:sldId id="654" r:id="rId16"/>
    <p:sldId id="699" r:id="rId17"/>
    <p:sldId id="769" r:id="rId18"/>
    <p:sldId id="650" r:id="rId19"/>
    <p:sldId id="647" r:id="rId20"/>
    <p:sldId id="649" r:id="rId21"/>
    <p:sldId id="701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1" i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anti SC" panose="02010600040101010101" pitchFamily="2" charset="-122"/>
                <a:ea typeface="Yuanti SC" panose="02010600040101010101" pitchFamily="2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90113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8859476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378086538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14987074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5248178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31872048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514409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412285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842948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84574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64780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102513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单击图标添加图片</a:t>
            </a:r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13797282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355323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6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376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i="0" u="none" strike="noStrike" kern="1200" cap="none" spc="200" normalizeH="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uFillTx/>
          <a:latin typeface="Yuanti SC" panose="02010600040101010101" pitchFamily="2" charset="-122"/>
          <a:ea typeface="Yuanti SC" panose="02010600040101010101" pitchFamily="2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01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100.xml"/><Relationship Id="rId1" Type="http://schemas.openxmlformats.org/officeDocument/2006/relationships/tags" Target="../tags/tag99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4" Type="http://schemas.openxmlformats.org/officeDocument/2006/relationships/tags" Target="../tags/tag10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84.xml"/><Relationship Id="rId4" Type="http://schemas.openxmlformats.org/officeDocument/2006/relationships/tags" Target="../tags/tag8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8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8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8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92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6" Type="http://schemas.openxmlformats.org/officeDocument/2006/relationships/tags" Target="../tags/tag95.xml"/><Relationship Id="rId5" Type="http://schemas.openxmlformats.org/officeDocument/2006/relationships/tags" Target="../tags/tag94.xml"/><Relationship Id="rId4" Type="http://schemas.openxmlformats.org/officeDocument/2006/relationships/tags" Target="../tags/tag9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zh-CN"/>
              <a:t>国度神学 </a:t>
            </a:r>
            <a:r>
              <a:rPr lang="en-US" altLang="zh-CN"/>
              <a:t>I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  <a:p>
            <a:r>
              <a:rPr lang="zh-CN" altLang="en-US"/>
              <a:t>国度福音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创造的使命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创 1:26-28　神说：“我们要照着我们的形像，按着我们的样式造人，使他们管理海里的鱼、空中的鸟、地上的牲畜和全地，并地上所爬的一切昆虫。”　神就照着自己的形像造人，乃是照着他的形像造男造女。　神就赐福给他们，又对他们说：“要生养众多，遍满地面，治理这地；也要管理海里的鱼、空中的鸟，和地上各样行动的活物。”</a:t>
            </a:r>
          </a:p>
          <a:p>
            <a:r>
              <a:rPr lang="zh-CN" altLang="en-US"/>
              <a:t>人被造核心的使命：生养众多、遍满地面、治理这地。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创造使命的意义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1490345"/>
            <a:ext cx="7073900" cy="4759325"/>
          </a:xfrm>
        </p:spPr>
        <p:txBody>
          <a:bodyPr/>
          <a:lstStyle/>
          <a:p>
            <a:r>
              <a:rPr lang="zh-CN" altLang="en-US"/>
              <a:t>神的计划</a:t>
            </a:r>
          </a:p>
          <a:p>
            <a:r>
              <a:rPr lang="zh-CN" altLang="en-US"/>
              <a:t>神的形象：神的荣耀与权柄。</a:t>
            </a:r>
          </a:p>
          <a:p>
            <a:r>
              <a:rPr lang="zh-CN" altLang="en-US"/>
              <a:t>生养众多，神形象的传承。</a:t>
            </a:r>
          </a:p>
          <a:p>
            <a:r>
              <a:rPr lang="zh-CN" altLang="en-US"/>
              <a:t>遍满地面，神的荣耀遍满地面。</a:t>
            </a:r>
          </a:p>
          <a:p>
            <a:r>
              <a:rPr lang="zh-CN" altLang="en-US"/>
              <a:t>治理这地</a:t>
            </a:r>
            <a:r>
              <a:rPr>
                <a:sym typeface="+mn-ea"/>
              </a:rPr>
              <a:t>，宣告神在全地的主权。</a:t>
            </a:r>
          </a:p>
          <a:p>
            <a:endParaRPr lang="zh-CN" altLang="en-US"/>
          </a:p>
          <a:p>
            <a:r>
              <a:rPr lang="zh-CN" altLang="en-US"/>
              <a:t>救赎使命和历史是对创造使命的回应和成就。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516620" y="1452245"/>
            <a:ext cx="3408680" cy="267652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微软雅黑"/>
                <a:cs typeface="+mn-cs"/>
              </a:rPr>
              <a:t>神的形象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微软雅黑"/>
                <a:cs typeface="+mn-cs"/>
              </a:rPr>
              <a:t>神的荣耀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微软雅黑"/>
                <a:cs typeface="+mn-cs"/>
              </a:rPr>
              <a:t>神的主权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微软雅黑"/>
                <a:cs typeface="+mn-cs"/>
              </a:rPr>
              <a:t>祝福全地</a:t>
            </a: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996940" y="1913890"/>
            <a:ext cx="5073650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01.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创造的使命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02.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救赎的使命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03.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神国子民的使命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04.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神国使命的策略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05.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使命与呼召</a:t>
            </a: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救赎的意义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/>
              <a:t>因着始祖犯罪，创造的秩序被破坏，人类陷在死亡的痛苦中，世界陷入混乱。</a:t>
            </a:r>
          </a:p>
          <a:p>
            <a:r>
              <a:rPr sz="2800">
                <a:sym typeface="+mn-ea"/>
              </a:rPr>
              <a:t>救赎的目的不仅仅是救人脱离苦难，更重要的是，救赎是为了恢复神的创造。</a:t>
            </a:r>
            <a:endParaRPr lang="zh-CN" altLang="en-US" sz="2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圆角矩形 29"/>
          <p:cNvSpPr/>
          <p:nvPr/>
        </p:nvSpPr>
        <p:spPr>
          <a:xfrm>
            <a:off x="1716405" y="2990850"/>
            <a:ext cx="5005070" cy="2744470"/>
          </a:xfrm>
          <a:prstGeom prst="roundRect">
            <a:avLst/>
          </a:prstGeom>
          <a:gradFill>
            <a:gsLst>
              <a:gs pos="0">
                <a:srgbClr val="686A6A">
                  <a:alpha val="38000"/>
                </a:srgbClr>
              </a:gs>
              <a:gs pos="100000">
                <a:srgbClr val="E9E9EC"/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1" name="圆角矩形 30"/>
          <p:cNvSpPr/>
          <p:nvPr/>
        </p:nvSpPr>
        <p:spPr>
          <a:xfrm>
            <a:off x="6214110" y="2990850"/>
            <a:ext cx="5005070" cy="2744470"/>
          </a:xfrm>
          <a:prstGeom prst="roundRect">
            <a:avLst/>
          </a:prstGeom>
          <a:gradFill>
            <a:gsLst>
              <a:gs pos="0">
                <a:srgbClr val="FF4545">
                  <a:alpha val="39000"/>
                </a:srgbClr>
              </a:gs>
              <a:gs pos="100000">
                <a:srgbClr val="FCD9DD"/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8" name="圆角矩形 27"/>
          <p:cNvSpPr/>
          <p:nvPr/>
        </p:nvSpPr>
        <p:spPr>
          <a:xfrm>
            <a:off x="1764665" y="1807210"/>
            <a:ext cx="5005070" cy="1183640"/>
          </a:xfrm>
          <a:prstGeom prst="roundRect">
            <a:avLst/>
          </a:prstGeom>
          <a:gradFill>
            <a:gsLst>
              <a:gs pos="0">
                <a:srgbClr val="007BD3">
                  <a:alpha val="40000"/>
                </a:srgbClr>
              </a:gs>
              <a:gs pos="100000">
                <a:srgbClr val="D6EFFE"/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6242050" y="1792605"/>
            <a:ext cx="5005070" cy="1183640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  <a:alpha val="37000"/>
                </a:schemeClr>
              </a:gs>
              <a:gs pos="100000">
                <a:srgbClr val="DEFDD8"/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神国简史</a:t>
            </a:r>
          </a:p>
        </p:txBody>
      </p:sp>
      <p:sp>
        <p:nvSpPr>
          <p:cNvPr id="37" name="页脚占位符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cxnSp>
        <p:nvCxnSpPr>
          <p:cNvPr id="17" name="直线箭头连接符 16"/>
          <p:cNvCxnSpPr/>
          <p:nvPr/>
        </p:nvCxnSpPr>
        <p:spPr>
          <a:xfrm>
            <a:off x="2080951" y="2985558"/>
            <a:ext cx="8745799" cy="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" name="直线箭头连接符 3"/>
          <p:cNvCxnSpPr/>
          <p:nvPr/>
        </p:nvCxnSpPr>
        <p:spPr>
          <a:xfrm>
            <a:off x="2080950" y="2713119"/>
            <a:ext cx="4372899" cy="2540000"/>
          </a:xfrm>
          <a:prstGeom prst="straightConnector1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直线箭头连接符 6"/>
          <p:cNvCxnSpPr/>
          <p:nvPr/>
        </p:nvCxnSpPr>
        <p:spPr>
          <a:xfrm flipH="1">
            <a:off x="6453849" y="2635250"/>
            <a:ext cx="4372901" cy="2617869"/>
          </a:xfrm>
          <a:prstGeom prst="straightConnector1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十字形 11"/>
          <p:cNvSpPr/>
          <p:nvPr/>
        </p:nvSpPr>
        <p:spPr>
          <a:xfrm>
            <a:off x="6250519" y="5334002"/>
            <a:ext cx="401107" cy="401107"/>
          </a:xfrm>
          <a:prstGeom prst="plus">
            <a:avLst>
              <a:gd name="adj" fmla="val 473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cxnSp>
        <p:nvCxnSpPr>
          <p:cNvPr id="3" name="直线箭头连接符 2"/>
          <p:cNvCxnSpPr/>
          <p:nvPr/>
        </p:nvCxnSpPr>
        <p:spPr>
          <a:xfrm>
            <a:off x="2121039" y="3793678"/>
            <a:ext cx="8745798" cy="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2250017" y="249872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创造 创世记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1-2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070852" y="2551640"/>
            <a:ext cx="2724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新天新地 启示录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21-22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69017" y="3154891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亚当时代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840642" y="313480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千禧年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耶稣基督的时代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504017" y="375813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大洪水的审判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737603" y="375814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大灾难的审判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282017" y="470005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以色列国度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7298264" y="4668308"/>
            <a:ext cx="696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教会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567767" y="3916892"/>
            <a:ext cx="249131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微软雅黑"/>
                <a:cs typeface="+mn-cs"/>
              </a:rPr>
              <a:t>亚伯拉罕（国度之约）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382683" y="4297891"/>
            <a:ext cx="1985566" cy="3683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微软雅黑"/>
                <a:cs typeface="+mn-cs"/>
              </a:rPr>
              <a:t>大卫（君王之约）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4331970" y="5789930"/>
            <a:ext cx="3912235" cy="3683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微软雅黑"/>
                <a:cs typeface="+mn-cs"/>
              </a:rPr>
              <a:t>耶稣基督第一次降临，应验君王之约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668433" y="2477587"/>
            <a:ext cx="1572686" cy="40008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Arial"/>
                <a:ea typeface="微软雅黑"/>
                <a:cs typeface="+mn-cs"/>
              </a:rPr>
              <a:t>神的国</a:t>
            </a:r>
            <a:r>
              <a:rPr kumimoji="0" lang="en-US" altLang="zh-CN" sz="20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Arial"/>
                <a:ea typeface="微软雅黑"/>
                <a:cs typeface="+mn-cs"/>
              </a:rPr>
              <a:t>/</a:t>
            </a:r>
            <a:r>
              <a:rPr kumimoji="0" lang="zh-CN" altLang="en-US" sz="20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Arial"/>
                <a:ea typeface="微软雅黑"/>
                <a:cs typeface="+mn-cs"/>
              </a:rPr>
              <a:t>天国</a:t>
            </a:r>
          </a:p>
        </p:txBody>
      </p:sp>
      <p:cxnSp>
        <p:nvCxnSpPr>
          <p:cNvPr id="20" name="直线箭头连接符 19"/>
          <p:cNvCxnSpPr>
            <a:stCxn id="19" idx="2"/>
            <a:endCxn id="10" idx="0"/>
          </p:cNvCxnSpPr>
          <p:nvPr/>
        </p:nvCxnSpPr>
        <p:spPr>
          <a:xfrm flipH="1">
            <a:off x="5196417" y="2877667"/>
            <a:ext cx="1258359" cy="1822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线箭头连接符 22"/>
          <p:cNvCxnSpPr>
            <a:stCxn id="19" idx="2"/>
            <a:endCxn id="14" idx="0"/>
          </p:cNvCxnSpPr>
          <p:nvPr/>
        </p:nvCxnSpPr>
        <p:spPr>
          <a:xfrm>
            <a:off x="6454776" y="2877667"/>
            <a:ext cx="1191746" cy="17906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/>
          <p:cNvSpPr txBox="1"/>
          <p:nvPr/>
        </p:nvSpPr>
        <p:spPr>
          <a:xfrm rot="3322620">
            <a:off x="6747464" y="3264015"/>
            <a:ext cx="70802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影子</a:t>
            </a:r>
          </a:p>
        </p:txBody>
      </p:sp>
      <p:sp>
        <p:nvSpPr>
          <p:cNvPr id="21" name="文本框 20"/>
          <p:cNvSpPr txBox="1"/>
          <p:nvPr/>
        </p:nvSpPr>
        <p:spPr>
          <a:xfrm rot="18545143">
            <a:off x="5477933" y="3218391"/>
            <a:ext cx="762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影子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8758555" y="4043680"/>
            <a:ext cx="28181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微软雅黑"/>
                <a:cs typeface="+mn-cs"/>
              </a:rPr>
              <a:t>耶稣基督第二次降临</a:t>
            </a:r>
            <a:endParaRPr kumimoji="0" lang="en-US" altLang="zh-CN" sz="1800" b="1" i="0" u="none" strike="noStrike" kern="1200" cap="none" spc="0" normalizeH="0" baseline="0" noProof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微软雅黑"/>
                <a:cs typeface="+mn-cs"/>
              </a:rPr>
              <a:t>应验国度之约</a:t>
            </a:r>
          </a:p>
        </p:txBody>
      </p:sp>
      <p:sp>
        <p:nvSpPr>
          <p:cNvPr id="24" name="笑脸 23"/>
          <p:cNvSpPr/>
          <p:nvPr/>
        </p:nvSpPr>
        <p:spPr>
          <a:xfrm>
            <a:off x="8458301" y="4077072"/>
            <a:ext cx="211866" cy="211866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494924" y="4107126"/>
            <a:ext cx="18288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微软雅黑"/>
                <a:cs typeface="+mn-cs"/>
              </a:rPr>
              <a:t>挪亚</a:t>
            </a:r>
          </a:p>
        </p:txBody>
      </p:sp>
      <p:sp>
        <p:nvSpPr>
          <p:cNvPr id="26" name="对话气泡: 椭圆形 25"/>
          <p:cNvSpPr/>
          <p:nvPr/>
        </p:nvSpPr>
        <p:spPr>
          <a:xfrm>
            <a:off x="7994650" y="5044440"/>
            <a:ext cx="1140460" cy="459105"/>
          </a:xfrm>
          <a:prstGeom prst="wedgeEllipseCallout">
            <a:avLst>
              <a:gd name="adj1" fmla="val -1391"/>
              <a:gd name="adj2" fmla="val -22136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现在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2893060" y="1655445"/>
            <a:ext cx="1097280" cy="645160"/>
          </a:xfrm>
          <a:prstGeom prst="rect">
            <a:avLst/>
          </a:prstGeom>
          <a:noFill/>
          <a:ln w="12700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</a:ln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gradFill>
                  <a:gsLst>
                    <a:gs pos="0">
                      <a:srgbClr val="4472C4">
                        <a:lumMod val="50000"/>
                      </a:srgbClr>
                    </a:gs>
                    <a:gs pos="50000">
                      <a:srgbClr val="4472C4"/>
                    </a:gs>
                    <a:gs pos="100000">
                      <a:srgbClr val="4472C4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Arial"/>
                <a:ea typeface="微软雅黑"/>
                <a:cs typeface="+mn-cs"/>
              </a:rPr>
              <a:t>创造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3670300" y="3052445"/>
            <a:ext cx="1097280" cy="645160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微软雅黑"/>
                <a:cs typeface="+mn-cs"/>
              </a:rPr>
              <a:t>堕落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7994650" y="1655445"/>
            <a:ext cx="1097280" cy="645160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gradFill>
                  <a:gsLst>
                    <a:gs pos="0">
                      <a:srgbClr val="4472C4">
                        <a:lumMod val="50000"/>
                      </a:srgbClr>
                    </a:gs>
                    <a:gs pos="50000">
                      <a:srgbClr val="4472C4"/>
                    </a:gs>
                    <a:gs pos="100000">
                      <a:srgbClr val="4472C4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Arial"/>
                <a:ea typeface="微软雅黑"/>
                <a:cs typeface="+mn-cs"/>
              </a:rPr>
              <a:t>更新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9386570" y="4858385"/>
            <a:ext cx="1097280" cy="645160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gradFill>
                  <a:gsLst>
                    <a:gs pos="0">
                      <a:srgbClr val="4472C4">
                        <a:lumMod val="50000"/>
                      </a:srgbClr>
                    </a:gs>
                    <a:gs pos="50000">
                      <a:srgbClr val="4472C4"/>
                    </a:gs>
                    <a:gs pos="100000">
                      <a:srgbClr val="4472C4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Arial"/>
                <a:ea typeface="微软雅黑"/>
                <a:cs typeface="+mn-cs"/>
              </a:rPr>
              <a:t>救赎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2893060" y="4668520"/>
            <a:ext cx="1097280" cy="645160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微软雅黑"/>
                <a:cs typeface="+mn-cs"/>
              </a:rPr>
              <a:t>审判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堕落的后果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8330" y="1501140"/>
            <a:ext cx="10968990" cy="474853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2800"/>
              <a:t>破坏了神的秩序 </a:t>
            </a:r>
            <a:r>
              <a:rPr lang="en-US" altLang="zh-CN" sz="2800"/>
              <a:t>—— </a:t>
            </a:r>
            <a:r>
              <a:rPr sz="2800"/>
              <a:t>秩序变为混乱</a:t>
            </a:r>
            <a:endParaRPr lang="zh-CN" altLang="en-US" sz="2800"/>
          </a:p>
          <a:p>
            <a:r>
              <a:rPr lang="zh-CN" altLang="en-US" sz="2800"/>
              <a:t>人失去了神的形象 </a:t>
            </a:r>
            <a:r>
              <a:rPr lang="en-US" altLang="zh-CN" sz="2800"/>
              <a:t>—— </a:t>
            </a:r>
            <a:r>
              <a:rPr sz="2800"/>
              <a:t>人的性情堕落</a:t>
            </a:r>
            <a:endParaRPr lang="zh-CN" altLang="en-US" sz="2800"/>
          </a:p>
          <a:p>
            <a:r>
              <a:rPr lang="zh-CN" altLang="en-US" sz="2800"/>
              <a:t>人亏欠了神的荣耀 </a:t>
            </a:r>
            <a:r>
              <a:rPr lang="en-US" altLang="zh-CN" sz="2800"/>
              <a:t>—— </a:t>
            </a:r>
            <a:r>
              <a:rPr sz="2800"/>
              <a:t>荣耀变为羞耻</a:t>
            </a:r>
            <a:endParaRPr lang="zh-CN" altLang="en-US" sz="2800"/>
          </a:p>
          <a:p>
            <a:r>
              <a:rPr lang="zh-CN" altLang="en-US" sz="2800"/>
              <a:t>人失去了神的权柄 </a:t>
            </a:r>
            <a:r>
              <a:rPr lang="en-US" altLang="zh-CN" sz="2800"/>
              <a:t>—— </a:t>
            </a:r>
            <a:r>
              <a:rPr sz="2800">
                <a:sym typeface="+mn-ea"/>
              </a:rPr>
              <a:t>撒旦窃取权柄</a:t>
            </a:r>
          </a:p>
          <a:p>
            <a:r>
              <a:rPr sz="2800">
                <a:sym typeface="+mn-ea"/>
              </a:rPr>
              <a:t>人失去了神的使命 </a:t>
            </a:r>
            <a:r>
              <a:rPr lang="en-US" altLang="zh-CN" sz="2800">
                <a:sym typeface="+mn-ea"/>
              </a:rPr>
              <a:t>—— </a:t>
            </a:r>
            <a:r>
              <a:rPr sz="2800">
                <a:sym typeface="+mn-ea"/>
              </a:rPr>
              <a:t>使命人生变作空虚人生 </a:t>
            </a:r>
          </a:p>
          <a:p>
            <a:r>
              <a:rPr sz="2800">
                <a:sym typeface="+mn-ea"/>
              </a:rPr>
              <a:t>世界失去了平安 </a:t>
            </a:r>
            <a:r>
              <a:rPr lang="en-US" altLang="zh-CN" sz="2800">
                <a:sym typeface="+mn-ea"/>
              </a:rPr>
              <a:t>—— </a:t>
            </a:r>
            <a:r>
              <a:rPr sz="2800">
                <a:sym typeface="+mn-ea"/>
              </a:rPr>
              <a:t>和睦变作敌对</a:t>
            </a:r>
            <a:endParaRPr lang="zh-CN" altLang="en-US" sz="2800"/>
          </a:p>
          <a:p>
            <a:r>
              <a:rPr lang="zh-CN" altLang="en-US" sz="2800"/>
              <a:t>世界失去了安息 </a:t>
            </a:r>
            <a:r>
              <a:rPr lang="en-US" altLang="zh-CN" sz="2800"/>
              <a:t>—— </a:t>
            </a:r>
            <a:r>
              <a:rPr sz="2800"/>
              <a:t>安息变为劳苦</a:t>
            </a:r>
            <a:endParaRPr lang="zh-CN" altLang="en-US" sz="2800"/>
          </a:p>
          <a:p>
            <a:r>
              <a:rPr lang="zh-CN" altLang="en-US" sz="2800"/>
              <a:t>世界落在咒诅中 </a:t>
            </a:r>
            <a:r>
              <a:rPr lang="en-US" altLang="zh-CN" sz="2800"/>
              <a:t>—— </a:t>
            </a:r>
            <a:r>
              <a:rPr sz="2800"/>
              <a:t>祝福变为咒诅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祝福与咒诅的意义</a:t>
            </a: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/>
              <a:t>咒诅可以分作主动咒诅和被动咒诅。</a:t>
            </a:r>
          </a:p>
          <a:p>
            <a:r>
              <a:rPr lang="zh-CN" altLang="en-US" sz="2800"/>
              <a:t>主动咒诅：主动地破坏，使被咒诅的对象变坏。</a:t>
            </a:r>
          </a:p>
          <a:p>
            <a:r>
              <a:rPr lang="zh-CN" altLang="en-US" sz="2800"/>
              <a:t>被动咒诅：不再护理，任凭事物陷入混乱之中。</a:t>
            </a:r>
          </a:p>
          <a:p>
            <a:endParaRPr lang="zh-CN" altLang="en-US" sz="2800"/>
          </a:p>
          <a:p>
            <a:r>
              <a:rPr lang="zh-CN" altLang="en-US" sz="2800"/>
              <a:t>祝福通常都是主动的。因着主动的介入，使事物变好。</a:t>
            </a:r>
          </a:p>
          <a:p>
            <a:r>
              <a:rPr lang="zh-CN" altLang="en-US" sz="2800"/>
              <a:t>从神的护理角度，不再祝福就必陷入咒诅。</a:t>
            </a: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主权与土地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17 又对亚当说：“你既听从妻子的话，吃了我所吩咐你不可吃的那树上的果子，地必为你的缘故受咒诅。你必终身劳苦，才能从地里得吃的。18 地必给你长出荆棘和蒺藜来，你也要吃田间的菜蔬。19 你必汗流满面才得糊口，直到你归了土；因为你是从土而出的。你本是尘土，仍要归于尘土。” (创 3:17-19)</a:t>
            </a:r>
          </a:p>
          <a:p>
            <a:endParaRPr lang="zh-CN" altLang="en-US"/>
          </a:p>
          <a:p>
            <a:r>
              <a:rPr lang="zh-CN" altLang="en-US"/>
              <a:t>治理、祝福全地的权柄起初给了亚当。所以，当亚当犯罪时，地也受到咒诅。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5540" y="608400"/>
            <a:ext cx="10969200" cy="705600"/>
          </a:xfrm>
        </p:spPr>
        <p:txBody>
          <a:bodyPr/>
          <a:lstStyle/>
          <a:p>
            <a:r>
              <a:rPr lang="zh-CN" altLang="en-US"/>
              <a:t>恢复创造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>
                <a:sym typeface="+mn-ea"/>
              </a:rPr>
              <a:t>恢复神的秩序 </a:t>
            </a:r>
            <a:r>
              <a:rPr lang="en-US" altLang="zh-CN">
                <a:sym typeface="+mn-ea"/>
              </a:rPr>
              <a:t>—— </a:t>
            </a:r>
            <a:r>
              <a:rPr>
                <a:sym typeface="+mn-ea"/>
              </a:rPr>
              <a:t>天国的秩序</a:t>
            </a:r>
            <a:endParaRPr lang="zh-CN" altLang="en-US"/>
          </a:p>
          <a:p>
            <a:r>
              <a:rPr>
                <a:sym typeface="+mn-ea"/>
              </a:rPr>
              <a:t>恢复神的形象 </a:t>
            </a:r>
            <a:r>
              <a:rPr lang="en-US" altLang="zh-CN">
                <a:sym typeface="+mn-ea"/>
              </a:rPr>
              <a:t>—— </a:t>
            </a:r>
            <a:r>
              <a:rPr>
                <a:sym typeface="+mn-ea"/>
              </a:rPr>
              <a:t>基督的形象</a:t>
            </a:r>
            <a:endParaRPr lang="zh-CN" altLang="en-US"/>
          </a:p>
          <a:p>
            <a:r>
              <a:rPr>
                <a:sym typeface="+mn-ea"/>
              </a:rPr>
              <a:t>恢复神的荣耀 </a:t>
            </a:r>
            <a:r>
              <a:rPr lang="en-US" altLang="zh-CN">
                <a:sym typeface="+mn-ea"/>
              </a:rPr>
              <a:t>—— </a:t>
            </a:r>
            <a:r>
              <a:rPr>
                <a:sym typeface="+mn-ea"/>
              </a:rPr>
              <a:t>荣耀充满全地</a:t>
            </a:r>
            <a:endParaRPr lang="zh-CN" altLang="en-US"/>
          </a:p>
          <a:p>
            <a:r>
              <a:rPr>
                <a:sym typeface="+mn-ea"/>
              </a:rPr>
              <a:t>恢复神的权柄 </a:t>
            </a:r>
            <a:r>
              <a:rPr lang="en-US" altLang="zh-CN">
                <a:sym typeface="+mn-ea"/>
              </a:rPr>
              <a:t>—— </a:t>
            </a:r>
            <a:r>
              <a:rPr>
                <a:sym typeface="+mn-ea"/>
              </a:rPr>
              <a:t>与基督一同掌权</a:t>
            </a:r>
          </a:p>
          <a:p>
            <a:r>
              <a:rPr>
                <a:sym typeface="+mn-ea"/>
              </a:rPr>
              <a:t>恢复神的使命 </a:t>
            </a:r>
            <a:r>
              <a:rPr lang="en-US" altLang="zh-CN">
                <a:sym typeface="+mn-ea"/>
              </a:rPr>
              <a:t>—— </a:t>
            </a:r>
            <a:r>
              <a:rPr>
                <a:sym typeface="+mn-ea"/>
              </a:rPr>
              <a:t>基督的使命 </a:t>
            </a:r>
          </a:p>
          <a:p>
            <a:r>
              <a:rPr>
                <a:sym typeface="+mn-ea"/>
              </a:rPr>
              <a:t>恢复平安 </a:t>
            </a:r>
            <a:r>
              <a:rPr lang="en-US" altLang="zh-CN">
                <a:sym typeface="+mn-ea"/>
              </a:rPr>
              <a:t>—— </a:t>
            </a:r>
            <a:r>
              <a:rPr>
                <a:sym typeface="+mn-ea"/>
              </a:rPr>
              <a:t>与神和好，饶恕仇敌</a:t>
            </a:r>
            <a:endParaRPr lang="zh-CN" altLang="en-US"/>
          </a:p>
          <a:p>
            <a:r>
              <a:rPr>
                <a:sym typeface="+mn-ea"/>
              </a:rPr>
              <a:t>恢复安息 </a:t>
            </a:r>
            <a:r>
              <a:rPr lang="en-US" altLang="zh-CN">
                <a:sym typeface="+mn-ea"/>
              </a:rPr>
              <a:t>—— </a:t>
            </a:r>
            <a:r>
              <a:rPr>
                <a:sym typeface="+mn-ea"/>
              </a:rPr>
              <a:t>在基督里得安息</a:t>
            </a:r>
            <a:endParaRPr lang="zh-CN" altLang="en-US"/>
          </a:p>
          <a:p>
            <a:r>
              <a:rPr>
                <a:sym typeface="+mn-ea"/>
              </a:rPr>
              <a:t>恢复祝福 </a:t>
            </a:r>
            <a:r>
              <a:rPr lang="en-US" altLang="zh-CN">
                <a:sym typeface="+mn-ea"/>
              </a:rPr>
              <a:t>—— </a:t>
            </a:r>
            <a:r>
              <a:rPr>
                <a:sym typeface="+mn-ea"/>
              </a:rPr>
              <a:t>祝福万民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恢复神的形象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始祖犯罪，失去了神的形象，亏欠了神的荣耀。</a:t>
            </a:r>
          </a:p>
          <a:p>
            <a:r>
              <a:rPr lang="zh-CN" altLang="en-US"/>
              <a:t>在耶稣基督里，恢复了神的形象和荣耀。</a:t>
            </a:r>
          </a:p>
          <a:p>
            <a:pPr lvl="1"/>
            <a:r>
              <a:rPr lang="zh-CN" altLang="en-US"/>
              <a:t>22 就要脱去你们从前行为上的旧人，这旧人是因私欲的迷惑渐渐变坏的。23 又要将你们的心志改换一新，24 并且穿上新人，这新人是照着　神的形像造的，有真理的仁义和圣洁。 (弗 4:22-24)</a:t>
            </a:r>
          </a:p>
          <a:p>
            <a:pPr lvl="1"/>
            <a:r>
              <a:rPr lang="zh-CN" altLang="en-US"/>
              <a:t>9 不要彼此说谎，因你们已经脱去旧人和旧人的行为，10 穿上了新人，这新人在知识上渐渐更新，正如造他主的形像。 (西 3:9-10)</a:t>
            </a:r>
          </a:p>
          <a:p>
            <a:pPr lvl="0"/>
            <a:r>
              <a:rPr lang="zh-CN" altLang="en-US"/>
              <a:t>门徒训练是为了恢复耶稣基督的形象和荣耀。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直接连接符 37"/>
          <p:cNvCxnSpPr/>
          <p:nvPr>
            <p:custDataLst>
              <p:tags r:id="rId2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>
            <p:custDataLst>
              <p:tags r:id="rId3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5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目录</a:t>
            </a: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CONTENTS</a:t>
            </a:r>
          </a:p>
        </p:txBody>
      </p:sp>
      <p:sp>
        <p:nvSpPr>
          <p:cNvPr id="12" name="矩形 11"/>
          <p:cNvSpPr/>
          <p:nvPr>
            <p:custDataLst>
              <p:tags r:id="rId5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859655" y="2437765"/>
            <a:ext cx="6265545" cy="3200400"/>
            <a:chOff x="7726" y="2848"/>
            <a:chExt cx="9867" cy="5040"/>
          </a:xfrm>
        </p:grpSpPr>
        <p:sp>
          <p:nvSpPr>
            <p:cNvPr id="4" name="内容占位符 3"/>
            <p:cNvSpPr>
              <a:spLocks noGrp="1"/>
            </p:cNvSpPr>
            <p:nvPr/>
          </p:nvSpPr>
          <p:spPr>
            <a:xfrm>
              <a:off x="7726" y="2848"/>
              <a:ext cx="4932" cy="5041"/>
            </a:xfrm>
            <a:prstGeom prst="rect">
              <a:avLst/>
            </a:prstGeom>
          </p:spPr>
          <p:txBody>
            <a:bodyPr vert="horz" lIns="90000" tIns="46800" rIns="90000" bIns="46800" rtlCol="0">
              <a:normAutofit/>
            </a:bodyPr>
            <a:lstStyle>
              <a:lvl1pPr marL="228600" marR="0" lvl="0" indent="-228600" algn="l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20204" pitchFamily="34" charset="0"/>
                <a:buChar char="●"/>
                <a:defRPr kumimoji="0" lang="zh-CN" altLang="en-US" sz="1600" b="0" i="0" u="none" strike="noStrike" kern="1200" cap="none" spc="150" normalizeH="0" baseline="0" noProof="1" dirty="0">
                  <a:solidFill>
                    <a:schemeClr val="tx1">
                      <a:lumMod val="65000"/>
                      <a:lumOff val="35000"/>
                    </a:schemeClr>
                  </a:solidFill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+mn-ea"/>
                </a:defRPr>
              </a:lvl1pPr>
              <a:lvl2pPr marL="685800" marR="0" lvl="1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20204" pitchFamily="34" charset="0"/>
                <a:buChar char="●"/>
                <a:tabLst>
                  <a:tab pos="1609725" algn="l"/>
                </a:tabLst>
                <a:defRPr kumimoji="0" lang="zh-CN" altLang="en-US" sz="1600" b="0" i="0" u="none" strike="noStrike" kern="1200" cap="none" spc="150" normalizeH="0" baseline="0" noProof="1" dirty="0">
                  <a:solidFill>
                    <a:schemeClr val="tx1">
                      <a:lumMod val="65000"/>
                      <a:lumOff val="35000"/>
                    </a:schemeClr>
                  </a:solidFill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+mn-ea"/>
                </a:defRPr>
              </a:lvl2pPr>
              <a:lvl3pPr marL="1143000" marR="0" lvl="2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20204" pitchFamily="34" charset="0"/>
                <a:buChar char="●"/>
                <a:defRPr kumimoji="0" lang="zh-CN" altLang="en-US" sz="1600" b="0" i="0" u="none" strike="noStrike" kern="1200" cap="none" spc="150" normalizeH="0" baseline="0" noProof="1" dirty="0">
                  <a:solidFill>
                    <a:schemeClr val="tx1">
                      <a:lumMod val="65000"/>
                      <a:lumOff val="35000"/>
                    </a:schemeClr>
                  </a:solidFill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+mn-ea"/>
                </a:defRPr>
              </a:lvl3pPr>
              <a:lvl4pPr marL="1600200" marR="0" lvl="3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300"/>
                </a:spcAft>
                <a:buFont typeface="Wingdings" panose="05000000000000000000" charset="0"/>
                <a:buChar char=""/>
                <a:defRPr kumimoji="0" lang="zh-CN" altLang="en-US" sz="1400" b="0" i="0" u="none" strike="noStrike" kern="1200" cap="none" spc="150" normalizeH="0" baseline="0" noProof="1" dirty="0">
                  <a:solidFill>
                    <a:schemeClr val="tx1">
                      <a:lumMod val="65000"/>
                      <a:lumOff val="35000"/>
                    </a:schemeClr>
                  </a:solidFill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+mn-ea"/>
                </a:defRPr>
              </a:lvl4pPr>
              <a:lvl5pPr marL="2057400" marR="0" lvl="4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300"/>
                </a:spcAft>
                <a:buFont typeface="Arial" panose="020B0604020202020204" pitchFamily="34" charset="0"/>
                <a:buChar char="•"/>
                <a:defRPr kumimoji="0" lang="zh-CN" altLang="en-US" sz="1400" b="0" i="0" u="none" strike="noStrike" kern="1200" cap="none" spc="150" normalizeH="0" baseline="0" noProof="1" dirty="0">
                  <a:solidFill>
                    <a:schemeClr val="tx1">
                      <a:lumMod val="65000"/>
                      <a:lumOff val="35000"/>
                    </a:schemeClr>
                  </a:solidFill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+mn-ea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marR="0" lvl="0" indent="-228600" algn="l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●"/>
                <a:tabLst/>
                <a:defRPr/>
              </a:pPr>
              <a:r>
                <a:rPr kumimoji="0" lang="zh-CN" altLang="en-US" sz="2800" b="0" i="0" u="none" strike="noStrike" kern="1200" cap="none" spc="150" normalizeH="0" baseline="0" noProof="1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+mn-ea"/>
                </a:rPr>
                <a:t>国度福音</a:t>
              </a:r>
            </a:p>
            <a:p>
              <a:pPr marL="685800" marR="0" lvl="1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●"/>
                <a:tabLst>
                  <a:tab pos="1609725" algn="l"/>
                </a:tabLst>
                <a:defRPr/>
              </a:pPr>
              <a:r>
                <a:rPr kumimoji="0" lang="zh-CN" altLang="en-US" sz="2800" b="0" i="0" u="none" strike="noStrike" kern="1200" cap="none" spc="150" normalizeH="0" baseline="0" noProof="1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+mn-ea"/>
                </a:rPr>
                <a:t>主权福音</a:t>
              </a:r>
            </a:p>
            <a:p>
              <a:pPr marL="685800" marR="0" lvl="1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●"/>
                <a:tabLst>
                  <a:tab pos="1609725" algn="l"/>
                </a:tabLst>
                <a:defRPr/>
              </a:pPr>
              <a:r>
                <a:rPr kumimoji="0" lang="zh-CN" altLang="en-US" sz="2800" b="0" i="0" u="none" strike="noStrike" kern="1200" cap="none" spc="150" normalizeH="0" baseline="0" noProof="1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+mn-ea"/>
                </a:rPr>
                <a:t>使命福音</a:t>
              </a:r>
            </a:p>
            <a:p>
              <a:pPr marL="685800" marR="0" lvl="1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●"/>
                <a:tabLst>
                  <a:tab pos="1609725" algn="l"/>
                </a:tabLst>
                <a:defRPr/>
              </a:pPr>
              <a:r>
                <a:rPr kumimoji="0" lang="zh-CN" altLang="en-US" sz="2800" b="0" i="0" u="none" strike="noStrike" kern="1200" cap="none" spc="150" normalizeH="0" baseline="0" noProof="1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+mn-ea"/>
                </a:rPr>
                <a:t>整全福音</a:t>
              </a:r>
            </a:p>
          </p:txBody>
        </p:sp>
        <p:sp>
          <p:nvSpPr>
            <p:cNvPr id="5" name="内容占位符 4"/>
            <p:cNvSpPr>
              <a:spLocks noGrp="1"/>
            </p:cNvSpPr>
            <p:nvPr/>
          </p:nvSpPr>
          <p:spPr>
            <a:xfrm>
              <a:off x="12879" y="2848"/>
              <a:ext cx="4714" cy="5041"/>
            </a:xfrm>
            <a:prstGeom prst="rect">
              <a:avLst/>
            </a:prstGeom>
          </p:spPr>
          <p:txBody>
            <a:bodyPr vert="horz" lIns="90000" tIns="46800" rIns="90000" bIns="46800" rtlCol="0">
              <a:normAutofit/>
            </a:bodyPr>
            <a:lstStyle>
              <a:lvl1pPr marL="228600" indent="-228600" algn="l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20204" pitchFamily="34" charset="0"/>
                <a:buChar char="●"/>
                <a:defRPr sz="1600" u="none" strike="noStrike" kern="1200" cap="none" spc="150" normalizeH="0" baseline="0">
                  <a:solidFill>
                    <a:schemeClr val="tx1">
                      <a:lumMod val="65000"/>
                      <a:lumOff val="35000"/>
                    </a:schemeClr>
                  </a:solidFill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20204" pitchFamily="34" charset="0"/>
                <a:buChar char="●"/>
                <a:tabLst>
                  <a:tab pos="1609725" algn="l"/>
                  <a:tab pos="1609725" algn="l"/>
                  <a:tab pos="1609725" algn="l"/>
                  <a:tab pos="1609725" algn="l"/>
                </a:tabLst>
                <a:defRPr sz="1600" u="none" strike="noStrike" kern="1200" cap="none" spc="150" normalizeH="0" baseline="0">
                  <a:solidFill>
                    <a:schemeClr val="tx1">
                      <a:lumMod val="65000"/>
                      <a:lumOff val="35000"/>
                    </a:schemeClr>
                  </a:solidFill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20204" pitchFamily="34" charset="0"/>
                <a:buChar char="●"/>
                <a:defRPr sz="1600" u="none" strike="noStrike" kern="1200" cap="none" spc="150" normalizeH="0" baseline="0">
                  <a:solidFill>
                    <a:schemeClr val="tx1">
                      <a:lumMod val="65000"/>
                      <a:lumOff val="35000"/>
                    </a:schemeClr>
                  </a:solidFill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300"/>
                </a:spcAft>
                <a:buFont typeface="Wingdings" panose="05000000000000000000" charset="0"/>
                <a:buChar char=""/>
                <a:defRPr sz="1400" u="none" strike="noStrike" kern="1200" cap="none" spc="150" normalizeH="0" baseline="0">
                  <a:solidFill>
                    <a:schemeClr val="tx1">
                      <a:lumMod val="65000"/>
                      <a:lumOff val="35000"/>
                    </a:schemeClr>
                  </a:solidFill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300"/>
                </a:spcAft>
                <a:buFont typeface="Arial" panose="020B0604020202020204" pitchFamily="34" charset="0"/>
                <a:buChar char="•"/>
                <a:defRPr sz="1400" u="none" strike="noStrike" kern="1200" cap="none" spc="150" normalizeH="0" baseline="0">
                  <a:solidFill>
                    <a:schemeClr val="tx1">
                      <a:lumMod val="65000"/>
                      <a:lumOff val="35000"/>
                    </a:schemeClr>
                  </a:solidFill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marR="0" lvl="0" indent="-228600" algn="l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●"/>
                <a:tabLst/>
                <a:defRPr/>
              </a:pPr>
              <a:r>
                <a:rPr kumimoji="0" lang="zh-CN" altLang="en-US" sz="2800" b="0" i="0" u="none" strike="noStrike" kern="1200" cap="none" spc="15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国度子民</a:t>
              </a:r>
            </a:p>
            <a:p>
              <a:pPr marL="685800" marR="0" lvl="1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●"/>
                <a:tabLst>
                  <a:tab pos="1609725" algn="l"/>
                  <a:tab pos="1609725" algn="l"/>
                  <a:tab pos="1609725" algn="l"/>
                  <a:tab pos="1609725" algn="l"/>
                </a:tabLst>
                <a:defRPr/>
              </a:pPr>
              <a:r>
                <a:rPr kumimoji="0" lang="zh-CN" altLang="en-US" sz="2800" b="0" i="0" u="none" strike="noStrike" kern="1200" cap="none" spc="15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大使命门徒</a:t>
              </a:r>
            </a:p>
            <a:p>
              <a:pPr marL="685800" marR="0" lvl="1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●"/>
                <a:tabLst>
                  <a:tab pos="1609725" algn="l"/>
                  <a:tab pos="1609725" algn="l"/>
                  <a:tab pos="1609725" algn="l"/>
                  <a:tab pos="1609725" algn="l"/>
                </a:tabLst>
                <a:defRPr/>
              </a:pPr>
              <a:r>
                <a:rPr kumimoji="0" lang="zh-CN" altLang="en-US" sz="2800" b="0" i="0" u="none" strike="noStrike" kern="1200" cap="none" spc="15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大使命家庭</a:t>
              </a:r>
            </a:p>
            <a:p>
              <a:pPr marL="685800" marR="0" lvl="1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●"/>
                <a:tabLst>
                  <a:tab pos="1609725" algn="l"/>
                  <a:tab pos="1609725" algn="l"/>
                  <a:tab pos="1609725" algn="l"/>
                  <a:tab pos="1609725" algn="l"/>
                </a:tabLst>
                <a:defRPr/>
              </a:pPr>
              <a:r>
                <a:rPr kumimoji="0" lang="zh-CN" altLang="en-US" sz="2800" b="0" i="0" u="none" strike="noStrike" kern="1200" cap="none" spc="15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大使命教会</a:t>
              </a:r>
            </a:p>
            <a:p>
              <a:pPr marL="685800" marR="0" lvl="1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●"/>
                <a:tabLst>
                  <a:tab pos="1609725" algn="l"/>
                  <a:tab pos="1609725" algn="l"/>
                  <a:tab pos="1609725" algn="l"/>
                  <a:tab pos="1609725" algn="l"/>
                </a:tabLst>
                <a:defRPr/>
              </a:pPr>
              <a:r>
                <a:rPr kumimoji="0" lang="zh-CN" altLang="en-US" sz="2800" b="0" i="0" u="none" strike="noStrike" kern="1200" cap="none" spc="15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大使命生态</a:t>
              </a:r>
            </a:p>
          </p:txBody>
        </p:sp>
      </p:grp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创造与救赎的计划</a:t>
            </a: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cxnSp>
        <p:nvCxnSpPr>
          <p:cNvPr id="4" name="直线箭头连接符 3"/>
          <p:cNvCxnSpPr/>
          <p:nvPr/>
        </p:nvCxnSpPr>
        <p:spPr>
          <a:xfrm>
            <a:off x="2413000" y="2910417"/>
            <a:ext cx="3534833" cy="2815166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线箭头连接符 5"/>
          <p:cNvCxnSpPr/>
          <p:nvPr/>
        </p:nvCxnSpPr>
        <p:spPr>
          <a:xfrm>
            <a:off x="2190758" y="3333750"/>
            <a:ext cx="7588242" cy="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直线箭头连接符 10"/>
          <p:cNvCxnSpPr/>
          <p:nvPr/>
        </p:nvCxnSpPr>
        <p:spPr>
          <a:xfrm flipH="1">
            <a:off x="5947834" y="2910417"/>
            <a:ext cx="3640666" cy="2815166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2727537" y="1579440"/>
            <a:ext cx="1828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创造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照着神的形象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成为神的荣耀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赋予神的权柄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管理神的产业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得到神的供应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694517" y="3386862"/>
            <a:ext cx="1828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堕落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失去神的形象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亏缺神的荣耀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失去神的权柄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霸占神的产业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失去神的供应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854950" y="3073916"/>
            <a:ext cx="1828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救赎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恢复神的形象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彰显神的荣耀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赋予神的权柄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治理神的产业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得到神的同在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446183" y="2177586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生养众多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遍满地面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治理这地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404126" y="4676555"/>
            <a:ext cx="1392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去使万民作主的门徒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913292" y="2807501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与主一同作王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大使命的回应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800"/>
              <a:t>18 耶稣进前来，对他们说：“天上地下所有的权柄都赐给我了。19 所以，你们要去使万民作我的门徒，奉父、子、圣灵的名给他们施洗。20 凡我所吩咐你们的，都教训他们遵守，我就常与你们同在，直到世界的末了。” (太 28:18-20)</a:t>
            </a:r>
          </a:p>
          <a:p>
            <a:endParaRPr lang="zh-CN" altLang="en-US" sz="2800"/>
          </a:p>
          <a:p>
            <a:r>
              <a:rPr lang="en-US" altLang="zh-CN" sz="2800"/>
              <a:t>“</a:t>
            </a:r>
            <a:r>
              <a:rPr sz="2800">
                <a:sym typeface="+mn-ea"/>
              </a:rPr>
              <a:t>天上地下所有的权柄都赐给我了。</a:t>
            </a:r>
            <a:r>
              <a:rPr lang="en-US" altLang="zh-CN" sz="2800">
                <a:sym typeface="+mn-ea"/>
              </a:rPr>
              <a:t>” — </a:t>
            </a:r>
            <a:r>
              <a:rPr sz="2800">
                <a:sym typeface="+mn-ea"/>
              </a:rPr>
              <a:t>主权福音的宣告。</a:t>
            </a:r>
          </a:p>
          <a:p>
            <a:r>
              <a:rPr lang="en-US" altLang="zh-CN" sz="2800">
                <a:sym typeface="+mn-ea"/>
              </a:rPr>
              <a:t>“</a:t>
            </a:r>
            <a:r>
              <a:rPr sz="2800">
                <a:sym typeface="+mn-ea"/>
              </a:rPr>
              <a:t>去使万民作我的门徒</a:t>
            </a:r>
            <a:r>
              <a:rPr lang="en-US" altLang="zh-CN" sz="2800">
                <a:sym typeface="+mn-ea"/>
              </a:rPr>
              <a:t>” — </a:t>
            </a:r>
            <a:r>
              <a:rPr sz="2800">
                <a:sym typeface="+mn-ea"/>
              </a:rPr>
              <a:t>属灵的</a:t>
            </a:r>
            <a:r>
              <a:rPr lang="en-US" altLang="zh-CN" sz="2800">
                <a:sym typeface="+mn-ea"/>
              </a:rPr>
              <a:t>“</a:t>
            </a:r>
            <a:r>
              <a:rPr sz="2800">
                <a:sym typeface="+mn-ea"/>
              </a:rPr>
              <a:t>生养众多、遍满地面、治理这地</a:t>
            </a:r>
            <a:r>
              <a:rPr lang="en-US" altLang="zh-CN" sz="2800">
                <a:sym typeface="+mn-ea"/>
              </a:rPr>
              <a:t>”</a:t>
            </a:r>
            <a:r>
              <a:rPr sz="2800">
                <a:sym typeface="+mn-ea"/>
              </a:rPr>
              <a:t>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序言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第一章 主权福音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第二章 使命福音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聚焦使命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我们不仅从耶稣基督获得救恩，同时从耶稣基督继承使命。</a:t>
            </a:r>
          </a:p>
          <a:p>
            <a:r>
              <a:rPr lang="zh-CN" altLang="en-US"/>
              <a:t>耶稣基督是我们的主，意味着耶稣基督的使命就是我们的使命。我们要作耶稣基督忠心的仆人，就要完全顺服耶稣基督的托付。</a:t>
            </a:r>
          </a:p>
          <a:p>
            <a:r>
              <a:rPr lang="zh-CN" altLang="en-US"/>
              <a:t>耶稣基督的使命和托付是：去使万民作主的门徒（太</a:t>
            </a:r>
            <a:r>
              <a:rPr lang="en-US" altLang="zh-CN"/>
              <a:t>28:19</a:t>
            </a:r>
            <a:r>
              <a:rPr lang="zh-CN" altLang="en-US"/>
              <a:t>），将天国的福音传遍天下，向万民作见证（太</a:t>
            </a:r>
            <a:r>
              <a:rPr lang="en-US" altLang="zh-CN"/>
              <a:t>24:14</a:t>
            </a:r>
            <a:r>
              <a:t>）。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使命的意义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	</a:t>
            </a:r>
            <a:r>
              <a:rPr lang="zh-CN" altLang="en-US" dirty="0"/>
              <a:t>使命是一份责任，更是一种激情。在使命中才能找到崇高的生命意义。使命不是由人自身的感动和兴趣生发，而是由上而下赋予。神是使命的源头，也是完成使命的力量来源。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zh-CN" altLang="en-US" dirty="0"/>
              <a:t>历来许多信徒关心救恩，却常常忽视使命，或者曲解使命。在基督里，神赐给我们救恩。但属灵的得救只是个人性的诉求，而耶稣基督的使命是国度性的诉求。许多信徒一心寻求救恩，但不明白得救的真正意义和目的。结果正确的信仰却沦为自私的宗教。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dirty="0"/>
              <a:t>使命不是单一的事工，而是信仰的轴心。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996940" y="1913890"/>
            <a:ext cx="5073650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01.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创造的使命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02.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救赎的使命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03.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神国子民的使命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04.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神国使命的策略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05.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使命与呼召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创造与救赎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创造神学 </a:t>
            </a:r>
            <a:r>
              <a:rPr lang="en-US" altLang="zh-CN"/>
              <a:t>— </a:t>
            </a:r>
            <a:r>
              <a:t>救赎神学。</a:t>
            </a:r>
          </a:p>
          <a:p>
            <a:r>
              <a:t>创造确定了目的，救赎是为了恢复创造。</a:t>
            </a:r>
          </a:p>
          <a:p>
            <a:r>
              <a:t>创造在先，救赎在后。</a:t>
            </a:r>
          </a:p>
          <a:p>
            <a:r>
              <a:t>创造是永恒的，救赎是暂时的。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44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530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  <p:tag name="REFSHAPE" val="15238122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  <p:tag name="REFSHAPE" val="152378636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  <p:tag name="REFSHAPE" val="152378908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  <p:tag name="REFSHAPE" val="152379860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152379996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988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17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7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57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61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70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38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883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72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51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95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93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88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06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34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56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96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0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79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54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244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7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38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29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52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97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10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666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815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584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774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66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598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924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747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8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26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59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46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114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291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  <p:tag name="REFSHAPE" val="107562258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07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75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2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2"/>
  <p:tag name="KSO_WM_SLIDE_INDEX" val="2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2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2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2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2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03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6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  <p:tag name="REFSHAPE" val="152381220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  <p:tag name="REFSHAPE" val="152378636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  <p:tag name="REFSHAPE" val="152378908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  <p:tag name="REFSHAPE" val="15237986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152379996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6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heme/theme1.xml><?xml version="1.0" encoding="utf-8"?>
<a:theme xmlns:a="http://schemas.openxmlformats.org/drawingml/2006/main" name="黑白圆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黑白圆" id="{3661425E-99FC-0B4A-B840-0FB6D7765FC8}" vid="{8D1211A0-2C30-E449-BB8D-78487C8F58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1354</Words>
  <Application>Microsoft Office PowerPoint</Application>
  <PresentationFormat>宽屏</PresentationFormat>
  <Paragraphs>186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5" baseType="lpstr">
      <vt:lpstr>Yuanti SC</vt:lpstr>
      <vt:lpstr>Arial</vt:lpstr>
      <vt:lpstr>Wingdings</vt:lpstr>
      <vt:lpstr>黑白圆</vt:lpstr>
      <vt:lpstr>国度神学 I</vt:lpstr>
      <vt:lpstr>PowerPoint 演示文稿</vt:lpstr>
      <vt:lpstr>序言</vt:lpstr>
      <vt:lpstr>第一章 主权福音</vt:lpstr>
      <vt:lpstr>第二章 使命福音</vt:lpstr>
      <vt:lpstr>聚焦使命</vt:lpstr>
      <vt:lpstr>使命的意义</vt:lpstr>
      <vt:lpstr>PowerPoint 演示文稿</vt:lpstr>
      <vt:lpstr>创造与救赎</vt:lpstr>
      <vt:lpstr>创造的使命</vt:lpstr>
      <vt:lpstr>创造使命的意义</vt:lpstr>
      <vt:lpstr>PowerPoint 演示文稿</vt:lpstr>
      <vt:lpstr>救赎的意义</vt:lpstr>
      <vt:lpstr>神国简史</vt:lpstr>
      <vt:lpstr>堕落的后果</vt:lpstr>
      <vt:lpstr>祝福与咒诅的意义</vt:lpstr>
      <vt:lpstr>主权与土地</vt:lpstr>
      <vt:lpstr>恢复创造</vt:lpstr>
      <vt:lpstr>恢复神的形象</vt:lpstr>
      <vt:lpstr>创造与救赎的计划</vt:lpstr>
      <vt:lpstr>大使命的回应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国度神学 I</dc:title>
  <dc:creator>王操</dc:creator>
  <cp:lastModifiedBy>王操</cp:lastModifiedBy>
  <cp:revision>1</cp:revision>
  <dcterms:created xsi:type="dcterms:W3CDTF">2023-08-20T12:54:13Z</dcterms:created>
  <dcterms:modified xsi:type="dcterms:W3CDTF">2023-08-20T12:54:51Z</dcterms:modified>
</cp:coreProperties>
</file>