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heme/theme2.xml" ContentType="application/vnd.openxmlformats-officedocument.theme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548" r:id="rId2"/>
    <p:sldId id="485" r:id="rId3"/>
    <p:sldId id="486" r:id="rId4"/>
    <p:sldId id="487" r:id="rId5"/>
    <p:sldId id="488" r:id="rId6"/>
    <p:sldId id="489" r:id="rId7"/>
    <p:sldId id="490" r:id="rId8"/>
    <p:sldId id="491" r:id="rId9"/>
    <p:sldId id="492" r:id="rId10"/>
    <p:sldId id="494" r:id="rId11"/>
    <p:sldId id="495" r:id="rId12"/>
    <p:sldId id="496" r:id="rId13"/>
    <p:sldId id="497" r:id="rId14"/>
    <p:sldId id="640" r:id="rId15"/>
    <p:sldId id="641" r:id="rId16"/>
    <p:sldId id="493" r:id="rId17"/>
    <p:sldId id="639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DEC30-7BF8-43E0-91F2-D130C67D8678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2DFDF-D227-42D1-8F4A-7D7F1ABA7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4906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创 18:17-19耶和华说：“我所要作的事岂可瞒着亚伯拉罕呢？亚伯拉罕必要成为强大的国，地上的万国都必因他得福。我眷顾他，为要叫他吩咐他的众子和他的眷属遵守我的道，秉公行义，使我所应许亚伯拉罕的话都成就了。”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5908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20575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3208166523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9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9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57332512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168249984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03176827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65336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842173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103525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2666489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9685391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6292186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8748860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604014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04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13" Type="http://schemas.openxmlformats.org/officeDocument/2006/relationships/tags" Target="../tags/tag89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12" Type="http://schemas.openxmlformats.org/officeDocument/2006/relationships/tags" Target="../tags/tag88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78.xml"/><Relationship Id="rId16" Type="http://schemas.openxmlformats.org/officeDocument/2006/relationships/tags" Target="../tags/tag92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11" Type="http://schemas.openxmlformats.org/officeDocument/2006/relationships/tags" Target="../tags/tag87.xml"/><Relationship Id="rId5" Type="http://schemas.openxmlformats.org/officeDocument/2006/relationships/tags" Target="../tags/tag81.xml"/><Relationship Id="rId15" Type="http://schemas.openxmlformats.org/officeDocument/2006/relationships/tags" Target="../tags/tag91.xml"/><Relationship Id="rId10" Type="http://schemas.openxmlformats.org/officeDocument/2006/relationships/tags" Target="../tags/tag86.xml"/><Relationship Id="rId4" Type="http://schemas.openxmlformats.org/officeDocument/2006/relationships/tags" Target="../tags/tag80.xml"/><Relationship Id="rId9" Type="http://schemas.openxmlformats.org/officeDocument/2006/relationships/tags" Target="../tags/tag85.xml"/><Relationship Id="rId14" Type="http://schemas.openxmlformats.org/officeDocument/2006/relationships/tags" Target="../tags/tag9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pitchFamily="3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7" name="文本框 16"/>
          <p:cNvSpPr txBox="1"/>
          <p:nvPr>
            <p:custDataLst>
              <p:tags r:id="rId7"/>
            </p:custDataLst>
          </p:nvPr>
        </p:nvSpPr>
        <p:spPr>
          <a:xfrm>
            <a:off x="5768975" y="17849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01.</a:t>
            </a:r>
          </a:p>
        </p:txBody>
      </p:sp>
      <p:sp>
        <p:nvSpPr>
          <p:cNvPr id="18" name="文本框 17"/>
          <p:cNvSpPr txBox="1"/>
          <p:nvPr>
            <p:custDataLst>
              <p:tags r:id="rId8"/>
            </p:custDataLst>
          </p:nvPr>
        </p:nvSpPr>
        <p:spPr>
          <a:xfrm>
            <a:off x="6706235" y="17849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主权福音</a:t>
            </a:r>
          </a:p>
        </p:txBody>
      </p:sp>
      <p:sp>
        <p:nvSpPr>
          <p:cNvPr id="15" name="文本框 14"/>
          <p:cNvSpPr txBox="1"/>
          <p:nvPr>
            <p:custDataLst>
              <p:tags r:id="rId9"/>
            </p:custDataLst>
          </p:nvPr>
        </p:nvSpPr>
        <p:spPr>
          <a:xfrm>
            <a:off x="5768975" y="26485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02.</a:t>
            </a:r>
          </a:p>
        </p:txBody>
      </p:sp>
      <p:sp>
        <p:nvSpPr>
          <p:cNvPr id="10" name="文本框 9"/>
          <p:cNvSpPr txBox="1"/>
          <p:nvPr>
            <p:custDataLst>
              <p:tags r:id="rId10"/>
            </p:custDataLst>
          </p:nvPr>
        </p:nvSpPr>
        <p:spPr>
          <a:xfrm>
            <a:off x="5768975" y="35121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03.</a:t>
            </a:r>
          </a:p>
        </p:txBody>
      </p:sp>
      <p:sp>
        <p:nvSpPr>
          <p:cNvPr id="23" name="文本框 22"/>
          <p:cNvSpPr txBox="1"/>
          <p:nvPr>
            <p:custDataLst>
              <p:tags r:id="rId11"/>
            </p:custDataLst>
          </p:nvPr>
        </p:nvSpPr>
        <p:spPr>
          <a:xfrm>
            <a:off x="5768975" y="43757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04.</a:t>
            </a:r>
          </a:p>
        </p:txBody>
      </p:sp>
      <p:sp>
        <p:nvSpPr>
          <p:cNvPr id="28" name="文本框 27"/>
          <p:cNvSpPr txBox="1"/>
          <p:nvPr>
            <p:custDataLst>
              <p:tags r:id="rId12"/>
            </p:custDataLst>
          </p:nvPr>
        </p:nvSpPr>
        <p:spPr>
          <a:xfrm>
            <a:off x="5768975" y="52393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05.</a:t>
            </a:r>
          </a:p>
        </p:txBody>
      </p:sp>
      <p:sp>
        <p:nvSpPr>
          <p:cNvPr id="26" name="文本框 25"/>
          <p:cNvSpPr txBox="1"/>
          <p:nvPr>
            <p:custDataLst>
              <p:tags r:id="rId13"/>
            </p:custDataLst>
          </p:nvPr>
        </p:nvSpPr>
        <p:spPr>
          <a:xfrm>
            <a:off x="6706235" y="26485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信心与主权福音</a:t>
            </a:r>
          </a:p>
        </p:txBody>
      </p:sp>
      <p:sp>
        <p:nvSpPr>
          <p:cNvPr id="27" name="文本框 26"/>
          <p:cNvSpPr txBox="1"/>
          <p:nvPr>
            <p:custDataLst>
              <p:tags r:id="rId14"/>
            </p:custDataLst>
          </p:nvPr>
        </p:nvSpPr>
        <p:spPr>
          <a:xfrm>
            <a:off x="6706235" y="35121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救赎与主权福音</a:t>
            </a:r>
          </a:p>
        </p:txBody>
      </p:sp>
      <p:sp>
        <p:nvSpPr>
          <p:cNvPr id="29" name="文本框 28"/>
          <p:cNvSpPr txBox="1"/>
          <p:nvPr>
            <p:custDataLst>
              <p:tags r:id="rId15"/>
            </p:custDataLst>
          </p:nvPr>
        </p:nvSpPr>
        <p:spPr>
          <a:xfrm>
            <a:off x="6706235" y="43757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国度、权柄、荣耀</a:t>
            </a:r>
          </a:p>
        </p:txBody>
      </p:sp>
      <p:sp>
        <p:nvSpPr>
          <p:cNvPr id="30" name="文本框 29"/>
          <p:cNvSpPr txBox="1"/>
          <p:nvPr>
            <p:custDataLst>
              <p:tags r:id="rId16"/>
            </p:custDataLst>
          </p:nvPr>
        </p:nvSpPr>
        <p:spPr>
          <a:xfrm>
            <a:off x="6706235" y="523557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主权与盟约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圣约的发展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一个约，三个阶段：</a:t>
            </a:r>
          </a:p>
          <a:p>
            <a:r>
              <a:rPr lang="zh-CN" altLang="en-US"/>
              <a:t>亚伯拉罕之约：国度之约；</a:t>
            </a:r>
          </a:p>
          <a:p>
            <a:r>
              <a:rPr lang="zh-CN" altLang="en-US"/>
              <a:t>大卫之约：君王之约；</a:t>
            </a:r>
          </a:p>
          <a:p>
            <a:r>
              <a:rPr lang="zh-CN" altLang="en-US"/>
              <a:t>新约：</a:t>
            </a:r>
          </a:p>
          <a:p>
            <a:pPr lvl="1"/>
            <a:r>
              <a:rPr lang="zh-CN" altLang="en-US"/>
              <a:t>耶稣的第一次降临应验君王之约；</a:t>
            </a:r>
          </a:p>
          <a:p>
            <a:pPr lvl="1"/>
            <a:r>
              <a:rPr lang="zh-CN" altLang="en-US"/>
              <a:t>耶稣的第二次降临应验国度之约。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957820" y="1490345"/>
            <a:ext cx="3717925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亚伯拉罕的后裔、大卫的子孙、耶稣基督的家谱 (太 1:1) 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…… 这样，从亚伯拉罕到大卫共有十四代，从大卫到迁至巴比伦的时候也有十四代，从迁至巴比伦的时候到基督又有十四代。 (太 1:17)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圣约与圣约的百姓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圣约的关系：</a:t>
            </a:r>
          </a:p>
          <a:p>
            <a:r>
              <a:rPr lang="zh-CN" altLang="en-US"/>
              <a:t>神 </a:t>
            </a:r>
            <a:r>
              <a:rPr lang="en-US" altLang="zh-CN"/>
              <a:t>— </a:t>
            </a:r>
            <a:r>
              <a:t>中保（个人） </a:t>
            </a:r>
            <a:r>
              <a:rPr lang="en-US" altLang="zh-CN"/>
              <a:t>— </a:t>
            </a:r>
            <a:r>
              <a:t>百姓（后裔群体）</a:t>
            </a:r>
          </a:p>
          <a:p>
            <a:r>
              <a:t>国度之约：神 </a:t>
            </a:r>
            <a:r>
              <a:rPr lang="en-US" altLang="zh-CN"/>
              <a:t>— </a:t>
            </a:r>
            <a:r>
              <a:t>亚伯拉罕 </a:t>
            </a:r>
            <a:r>
              <a:rPr lang="en-US" altLang="zh-CN"/>
              <a:t>— </a:t>
            </a:r>
            <a:r>
              <a:t>以色列百姓和属灵的后裔。</a:t>
            </a:r>
          </a:p>
          <a:p>
            <a:pPr lvl="1"/>
            <a:r>
              <a:t>创世记</a:t>
            </a:r>
            <a:r>
              <a:rPr lang="en-US" altLang="zh-CN"/>
              <a:t>12:1-3</a:t>
            </a:r>
            <a:r>
              <a:t>；申命记 </a:t>
            </a:r>
            <a:r>
              <a:rPr lang="en-US" altLang="zh-CN"/>
              <a:t>9:5</a:t>
            </a:r>
          </a:p>
          <a:p>
            <a:r>
              <a:t>君王之约：神 </a:t>
            </a:r>
            <a:r>
              <a:rPr lang="en-US" altLang="zh-CN"/>
              <a:t>— </a:t>
            </a:r>
            <a:r>
              <a:t>大卫 </a:t>
            </a:r>
            <a:r>
              <a:rPr lang="en-US" altLang="zh-CN"/>
              <a:t>— </a:t>
            </a:r>
            <a:r>
              <a:t>大卫的后裔。</a:t>
            </a:r>
          </a:p>
          <a:p>
            <a:pPr lvl="1"/>
            <a:r>
              <a:t>撒下</a:t>
            </a:r>
            <a:r>
              <a:rPr lang="en-US" altLang="zh-CN"/>
              <a:t>7:5-16</a:t>
            </a:r>
            <a:r>
              <a:t>；王上 </a:t>
            </a:r>
            <a:r>
              <a:rPr lang="en-US" altLang="zh-CN"/>
              <a:t>9:3-9</a:t>
            </a:r>
          </a:p>
          <a:p>
            <a:r>
              <a:t>新约： 神 </a:t>
            </a:r>
            <a:r>
              <a:rPr lang="en-US" altLang="zh-CN"/>
              <a:t>— </a:t>
            </a:r>
            <a:r>
              <a:t>耶稣基督 </a:t>
            </a:r>
            <a:r>
              <a:rPr lang="en-US" altLang="zh-CN"/>
              <a:t>— </a:t>
            </a:r>
            <a:r>
              <a:t>所有属灵的后裔（门徒）。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圣约的祝福与咒诅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669882" y="1306160"/>
          <a:ext cx="1085342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4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8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2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75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中保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应许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附约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群体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祝福与咒诅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国度之约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亚伯拉罕</a:t>
                      </a:r>
                    </a:p>
                    <a:p>
                      <a:pPr>
                        <a:buNone/>
                      </a:pPr>
                      <a:r>
                        <a:rPr lang="zh-CN" altLang="en-US" sz="2400"/>
                        <a:t>创</a:t>
                      </a:r>
                      <a:r>
                        <a:rPr lang="en-US" altLang="zh-CN" sz="2400"/>
                        <a:t>12:1-3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建立国度</a:t>
                      </a:r>
                    </a:p>
                    <a:p>
                      <a:pPr>
                        <a:buNone/>
                      </a:pPr>
                      <a:r>
                        <a:rPr lang="zh-CN" altLang="en-US" sz="2400"/>
                        <a:t>得大荣耀</a:t>
                      </a:r>
                    </a:p>
                    <a:p>
                      <a:pPr>
                        <a:buNone/>
                      </a:pPr>
                      <a:r>
                        <a:rPr lang="zh-CN" altLang="en-US" sz="2400"/>
                        <a:t>祝福万民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西奈之约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以色列百姓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顺服律法蒙祝福；</a:t>
                      </a:r>
                    </a:p>
                    <a:p>
                      <a:pPr>
                        <a:buNone/>
                      </a:pPr>
                      <a:r>
                        <a:rPr lang="zh-CN" altLang="en-US" sz="2400"/>
                        <a:t>悖逆律法受咒诅；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君王之约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大卫</a:t>
                      </a:r>
                    </a:p>
                    <a:p>
                      <a:pPr>
                        <a:buNone/>
                      </a:pPr>
                      <a:r>
                        <a:rPr lang="zh-CN" altLang="en-US" sz="2400"/>
                        <a:t>撒下</a:t>
                      </a:r>
                      <a:r>
                        <a:rPr lang="en-US" altLang="zh-CN" sz="2400"/>
                        <a:t>7:5-16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永远坐宝座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所罗门之约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大卫的后裔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顺服律法作王；</a:t>
                      </a:r>
                    </a:p>
                    <a:p>
                      <a:pPr>
                        <a:buNone/>
                      </a:pPr>
                      <a:r>
                        <a:rPr lang="zh-CN" altLang="en-US" sz="2400"/>
                        <a:t>悖逆律法受罚；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新约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耶稣基督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应验君王之约</a:t>
                      </a:r>
                    </a:p>
                    <a:p>
                      <a:pPr>
                        <a:buNone/>
                      </a:pPr>
                      <a:r>
                        <a:rPr lang="zh-CN" altLang="en-US" sz="2400"/>
                        <a:t>应验国度之约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耶稣与门徒之约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/>
                        <a:t>耶稣的门徒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“</a:t>
                      </a:r>
                      <a:r>
                        <a:rPr lang="zh-CN" altLang="en-US" sz="2400"/>
                        <a:t>爱我的必蒙我父爱他</a:t>
                      </a:r>
                      <a:r>
                        <a:rPr lang="en-US" altLang="zh-CN" sz="2400"/>
                        <a:t>”</a:t>
                      </a:r>
                      <a:r>
                        <a:rPr lang="zh-CN" altLang="en-US" sz="2400"/>
                        <a:t>；</a:t>
                      </a:r>
                    </a:p>
                    <a:p>
                      <a:pPr>
                        <a:buNone/>
                      </a:pPr>
                      <a:r>
                        <a:rPr lang="zh-CN" altLang="en-US" sz="2400"/>
                        <a:t>不结果子剪去；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立约的目的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神与亚伯拉罕、以撒、雅各、大卫立约的根本目的不是要叫人得救，而是在于成就他对历史的核心计划，最终藉着耶稣基督建立永恒的国度。救恩是立约的前提，而国度是立约的目的。</a:t>
            </a:r>
          </a:p>
          <a:p>
            <a:r>
              <a:rPr lang="zh-CN" altLang="en-US" dirty="0"/>
              <a:t>为了建立神的国度，神为自己预备了一群百姓。藉着对亚伯拉罕的应许，神最初预备了以色列的百姓，又藉着耶稣基督，预备了属灵的后裔（门徒）。</a:t>
            </a:r>
          </a:p>
          <a:p>
            <a:r>
              <a:rPr lang="zh-CN" altLang="en-US" dirty="0"/>
              <a:t>神以圣约给百姓保障，又以圣约塑造百姓，成为可以承受神国度的百姓。创 </a:t>
            </a:r>
            <a:r>
              <a:rPr lang="en-US" altLang="zh-CN" dirty="0"/>
              <a:t>18:17-19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圣约与救恩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/>
              <a:t>12 那时，你们与基督无关，在以色列国民以外，</a:t>
            </a:r>
            <a:r>
              <a:rPr lang="zh-CN" altLang="en-US">
                <a:solidFill>
                  <a:srgbClr val="FF0000"/>
                </a:solidFill>
              </a:rPr>
              <a:t>在所应许的诸约上是局外人，并且活在世上没有指望，没有神</a:t>
            </a:r>
            <a:r>
              <a:rPr lang="zh-CN" altLang="en-US"/>
              <a:t>。13 你们从前远离神的人，如今却在基督耶稣里，靠着他的血，已经得亲近了。14 因他使我们和睦〔原文作：因他是我们的和睦〕，将两下合而为一，拆毁了中间隔断的墙；15 而且以自己的身体废掉冤仇，就是那记在律法上的规条，为要将两下藉着自己造成一个新人，如此便成就了和睦。16 既在十字架上灭了冤仇，便藉这十字架使两下归为一体，与神和好了，17 并且来传和平的福音给你们远处的人，也给那近处的人。18 因为我们两下藉着他被一个圣灵所感，得以进到父面前。19 这样，</a:t>
            </a:r>
            <a:r>
              <a:rPr lang="zh-CN" altLang="en-US">
                <a:solidFill>
                  <a:srgbClr val="FF0000"/>
                </a:solidFill>
              </a:rPr>
              <a:t>你们不再作外人和客旅，是与圣徒同国，是神家里的人了；</a:t>
            </a:r>
            <a:r>
              <a:rPr lang="zh-CN" altLang="en-US"/>
              <a:t> (弗 2:12-19)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圣约与救恩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在圣约之外没有救恩。</a:t>
            </a:r>
          </a:p>
          <a:p>
            <a:r>
              <a:rPr lang="zh-CN" altLang="en-US"/>
              <a:t>藉着顺服耶稣基督的主权，进入圣约的群体，进入救恩的范围。在一些经文中得救是指进入圣约的群体。</a:t>
            </a:r>
          </a:p>
          <a:p>
            <a:pPr lvl="1"/>
            <a:r>
              <a:rPr lang="zh-CN" altLang="en-US"/>
              <a:t>8 你们得救是本乎恩，也因着信；这并不是出于自己，乃是神所赐的；9 也不是出于行为，免得有人自夸。 (弗 2:8-9)</a:t>
            </a:r>
          </a:p>
          <a:p>
            <a:r>
              <a:rPr lang="zh-CN" altLang="en-US"/>
              <a:t>在圣约中，顺服神旨意的进入永生，不顺服神旨意的受咒诅。（神的旨意不是指字面的律例，而是神的整体信仰原则。）</a:t>
            </a:r>
          </a:p>
          <a:p>
            <a:r>
              <a:rPr lang="zh-CN" altLang="en-US"/>
              <a:t>原则上，信靠也耶稣，进入圣约的就已经重生。</a:t>
            </a:r>
          </a:p>
          <a:p>
            <a:r>
              <a:rPr lang="zh-CN" altLang="en-US"/>
              <a:t>实际上，因着宣告信耶稣，进入圣约的，有些真心顺服，有些假冒为善。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圣约与婚约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耶稣以婚约的形式与门徒立约。</a:t>
            </a:r>
            <a:endParaRPr lang="en-US" altLang="zh-CN" dirty="0"/>
          </a:p>
          <a:p>
            <a:pPr lvl="1"/>
            <a:r>
              <a:rPr lang="zh-CN" altLang="en-US" sz="2400" dirty="0"/>
              <a:t>饭后，他也照样拿起杯来，说：“这杯是用我的血所立的</a:t>
            </a:r>
            <a:r>
              <a:rPr lang="zh-CN" altLang="en-US" sz="2400" dirty="0">
                <a:solidFill>
                  <a:srgbClr val="FF0000"/>
                </a:solidFill>
              </a:rPr>
              <a:t>新约</a:t>
            </a:r>
            <a:r>
              <a:rPr lang="zh-CN" altLang="en-US" sz="2400" dirty="0"/>
              <a:t>；你们每逢喝的时候，要如此行，来记念我。”你们每逢吃这饼，喝这杯，是宣告主的死，直到他来。</a:t>
            </a:r>
            <a:r>
              <a:rPr lang="en-US" altLang="zh-CN" sz="2400" dirty="0"/>
              <a:t>(</a:t>
            </a:r>
            <a:r>
              <a:rPr lang="zh-CN" altLang="en-US" sz="2400" dirty="0"/>
              <a:t>哥林多前书 </a:t>
            </a:r>
            <a:r>
              <a:rPr lang="en-US" altLang="zh-CN" sz="2400" dirty="0"/>
              <a:t>11:25-26 </a:t>
            </a:r>
            <a:r>
              <a:rPr lang="zh-CN" altLang="en-US" sz="2400" dirty="0"/>
              <a:t>和合本</a:t>
            </a:r>
            <a:r>
              <a:rPr lang="en-US" altLang="zh-CN" sz="2400" dirty="0"/>
              <a:t>2010)</a:t>
            </a:r>
          </a:p>
          <a:p>
            <a:r>
              <a:rPr lang="zh-CN" altLang="en-US" sz="2400" dirty="0"/>
              <a:t>在古代婚姻的观念中，丈夫和妻子具有主仆关系。夫妻立约，妻子即归入丈夫的权柄。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圣约与主权的关系。</a:t>
            </a:r>
          </a:p>
          <a:p>
            <a:r>
              <a:rPr lang="zh-CN" altLang="en-US"/>
              <a:t>圣约如何建立委身的观念？</a:t>
            </a:r>
          </a:p>
          <a:p>
            <a:r>
              <a:rPr lang="zh-CN" altLang="en-US"/>
              <a:t>缺乏圣约的观念会如何影响信仰？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立约的神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神的谦卑：神并不需要与人立约，神与人立约是为了人的软弱。</a:t>
            </a:r>
            <a:endParaRPr lang="en-US" altLang="zh-CN"/>
          </a:p>
          <a:p>
            <a:r>
              <a:rPr lang="zh-CN" altLang="en-US"/>
              <a:t>神的信实：立约反映了神的信实，这是信心的基础。</a:t>
            </a:r>
            <a:endParaRPr lang="en-US" altLang="zh-CN"/>
          </a:p>
          <a:p>
            <a:r>
              <a:rPr lang="zh-CN" altLang="en-US"/>
              <a:t>神的计划：立约关乎未来的是，指向神的计划。</a:t>
            </a:r>
            <a:endParaRPr lang="en-US" altLang="zh-CN"/>
          </a:p>
          <a:p>
            <a:r>
              <a:rPr lang="zh-CN" altLang="en-US"/>
              <a:t>神的应许：盟约中包含了神的应许，给人盼望。</a:t>
            </a:r>
            <a:endParaRPr lang="en-US" altLang="zh-CN"/>
          </a:p>
          <a:p>
            <a:r>
              <a:rPr lang="zh-CN" altLang="en-US"/>
              <a:t>神的要求：盟约中包含神的要求，为了实现神的旨意。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宗主条约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宗主条约是一种不平等条约。由宗主国（主权方）与属国（臣仆方）订立。</a:t>
            </a:r>
          </a:p>
          <a:p>
            <a:r>
              <a:rPr lang="zh-CN" altLang="en-US" dirty="0"/>
              <a:t>宗主条约通常在战争或者救赎过程中订立。</a:t>
            </a:r>
          </a:p>
          <a:p>
            <a:r>
              <a:rPr lang="zh-CN" altLang="en-US" dirty="0"/>
              <a:t>宗主国可以提出一切要求，属国只能接受。</a:t>
            </a:r>
          </a:p>
          <a:p>
            <a:r>
              <a:rPr lang="zh-CN" altLang="en-US" dirty="0"/>
              <a:t>属国如果顺服，宗主国会提供保护和供应。属国如果背叛，宗主国会对其进行惩罚。</a:t>
            </a:r>
            <a:endParaRPr lang="en-US" altLang="zh-CN" dirty="0"/>
          </a:p>
          <a:p>
            <a:r>
              <a:rPr lang="zh-CN" altLang="en-US" dirty="0"/>
              <a:t>约是一种法律性的保障。超越人的感受。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主权的意义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供应和保护。</a:t>
            </a:r>
            <a:endParaRPr lang="en-US" altLang="zh-CN" dirty="0"/>
          </a:p>
          <a:p>
            <a:r>
              <a:rPr lang="zh-CN" altLang="en-US" dirty="0"/>
              <a:t>支配和约束。</a:t>
            </a:r>
            <a:endParaRPr lang="en-US" altLang="zh-CN" dirty="0"/>
          </a:p>
          <a:p>
            <a:r>
              <a:rPr lang="zh-CN" altLang="en-US" dirty="0"/>
              <a:t>权利和义务。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宗主条约结构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宗主国与属国的历史（战胜或者拯救）；</a:t>
            </a:r>
          </a:p>
          <a:p>
            <a:r>
              <a:rPr lang="zh-CN" altLang="en-US" dirty="0"/>
              <a:t>宗主国的核心条款；</a:t>
            </a:r>
          </a:p>
          <a:p>
            <a:r>
              <a:rPr lang="zh-CN" altLang="en-US" dirty="0"/>
              <a:t>核心条款展开；</a:t>
            </a:r>
          </a:p>
          <a:p>
            <a:r>
              <a:rPr lang="zh-CN" altLang="en-US" dirty="0"/>
              <a:t>祝福与咒诅；</a:t>
            </a:r>
          </a:p>
          <a:p>
            <a:r>
              <a:rPr lang="zh-CN" altLang="en-US" dirty="0"/>
              <a:t>条约刻成石板，一式两份，各自放在圣殿中。</a:t>
            </a:r>
            <a:endParaRPr lang="en-US" altLang="zh-CN" dirty="0"/>
          </a:p>
          <a:p>
            <a:r>
              <a:rPr lang="zh-CN" altLang="en-US" dirty="0"/>
              <a:t>以血祭立约。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圣约的结构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创世记</a:t>
            </a:r>
            <a:r>
              <a:rPr lang="en-US" altLang="zh-CN"/>
              <a:t>1-</a:t>
            </a:r>
            <a:r>
              <a:t>出埃及记</a:t>
            </a:r>
            <a:r>
              <a:rPr lang="en-US" altLang="zh-CN"/>
              <a:t>19 </a:t>
            </a:r>
            <a:r>
              <a:t>救赎历史；</a:t>
            </a:r>
          </a:p>
          <a:p>
            <a:r>
              <a:t>出埃及记 </a:t>
            </a:r>
            <a:r>
              <a:rPr lang="en-US" altLang="zh-CN"/>
              <a:t>20</a:t>
            </a:r>
            <a:r>
              <a:t>；申命记 </a:t>
            </a:r>
            <a:r>
              <a:rPr lang="en-US" altLang="zh-CN"/>
              <a:t>5 </a:t>
            </a:r>
            <a:r>
              <a:t>核心条约；</a:t>
            </a:r>
          </a:p>
          <a:p>
            <a:r>
              <a:t>出埃及记</a:t>
            </a:r>
            <a:r>
              <a:rPr lang="en-US" altLang="zh-CN"/>
              <a:t>20-23</a:t>
            </a:r>
            <a:r>
              <a:t>；利未记；申命记  盟约条款；</a:t>
            </a:r>
          </a:p>
          <a:p>
            <a:r>
              <a:t>利未记 </a:t>
            </a:r>
            <a:r>
              <a:rPr lang="en-US" altLang="zh-CN"/>
              <a:t>26</a:t>
            </a:r>
            <a:r>
              <a:t>；申命记 </a:t>
            </a:r>
            <a:r>
              <a:rPr lang="en-US" altLang="zh-CN"/>
              <a:t>28 </a:t>
            </a:r>
            <a:r>
              <a:t>祝福、咒诅；</a:t>
            </a:r>
          </a:p>
          <a:p>
            <a:r>
              <a:t>法板两份，放在约柜中。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宗主条约的理解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600"/>
              <a:t>路 14:25-33有极多的人和耶稣同行。他转过来对他们说：“人到我这里来，若不爱我胜过爱自己的父母、妻子、儿女、弟兄、姐妹和自己的性命，就不能作我的门徒；凡不背着自己十字架跟从我的，也不能作我的门徒。你们哪一个要盖一座楼，不先坐下算计花费，能盖成不能呢？恐怕安了地基，不能成功，看见的人都笑话他，说：‘这个人开了工，却不能完工。’</a:t>
            </a:r>
            <a:r>
              <a:rPr lang="zh-CN" altLang="en-US" sz="2600">
                <a:solidFill>
                  <a:schemeClr val="accent5">
                    <a:lumMod val="75000"/>
                  </a:schemeClr>
                </a:solidFill>
              </a:rPr>
              <a:t>或是一个王出去和别的王打仗，岂不先坐下酌量，能用一万兵去敌那领二万兵来攻打他的吗？若是不能，就趁敌人还远的时候，派使者去求和息的条款。</a:t>
            </a:r>
            <a:r>
              <a:rPr lang="zh-CN" altLang="en-US" sz="2600"/>
              <a:t>这样，你们无论什么人，若不撇下一切所有的，就不能作我的门徒。”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和息的条款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在战争中，和息的条款是一种典型的宗主条约，由得胜的一方提出，弱势的一方只能接受或者灭亡。</a:t>
            </a:r>
          </a:p>
          <a:p>
            <a:r>
              <a:rPr lang="zh-CN" altLang="en-US"/>
              <a:t>弱势一方接受宗主条约后意味着失去主权，完全归属对方，所获得的保障是生命。</a:t>
            </a:r>
          </a:p>
          <a:p>
            <a:r>
              <a:rPr lang="zh-CN" altLang="en-US"/>
              <a:t>耶稣说撇下所有，意味着一切财产都将归属对方，并毫无保留地归属对方的主权。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宗主条约的意义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神与他的百姓所立的是宗主条约。宗主条约反映了神与百姓的主权关系。神拯救了他的百姓，神要求他的百姓无条件的顺服。同时神供应和保护他的百姓。</a:t>
            </a:r>
          </a:p>
          <a:p>
            <a:r>
              <a:rPr lang="zh-CN" altLang="en-US"/>
              <a:t>圣约指向神对历史的计划。一方面，神以圣约的形式保证了神国度的建立，成为我们的盼望。另一方面，神以圣约的要求命令百姓，参与神国度建立的使命中。所以神的百姓不仅仅要遵守神的诫命，还要受神的差遣，完成神的使命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5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20947271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2094739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  <p:tag name="REFSHAPE" val="20947026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  <p:tag name="REFSHAPE" val="209474076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0947666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1_1"/>
  <p:tag name="KSO_WM_UNIT_TEXT_FILL_FORE_SCHEMECOLOR_INDEX" val="13"/>
  <p:tag name="KSO_WM_UNIT_TEXT_FILL_TYPE" val="1"/>
  <p:tag name="KSO_WM_UNIT_USESOURCEFORMAT_APPLY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1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2_1"/>
  <p:tag name="KSO_WM_UNIT_TEXT_FILL_FORE_SCHEMECOLOR_INDEX" val="13"/>
  <p:tag name="KSO_WM_UNIT_TEXT_FILL_TYPE" val="1"/>
  <p:tag name="KSO_WM_UNIT_USESOURCEFORMAT_APPLY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3_1"/>
  <p:tag name="KSO_WM_UNIT_TEXT_FILL_FORE_SCHEMECOLOR_INDEX" val="13"/>
  <p:tag name="KSO_WM_UNIT_TEXT_FILL_TYPE" val="1"/>
  <p:tag name="KSO_WM_UNIT_USESOURCEFORMAT_APPLY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4_1"/>
  <p:tag name="KSO_WM_UNIT_TEXT_FILL_FORE_SCHEMECOLOR_INDEX" val="13"/>
  <p:tag name="KSO_WM_UNIT_TEXT_FILL_TYPE" val="1"/>
  <p:tag name="KSO_WM_UNIT_USESOURCEFORMAT_APPLY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5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5_1"/>
  <p:tag name="KSO_WM_UNIT_TEXT_FILL_FORE_SCHEMECOLOR_INDEX" val="13"/>
  <p:tag name="KSO_WM_UNIT_TEXT_FILL_TYPE" val="1"/>
  <p:tag name="KSO_WM_UNIT_USESOURCEFORMAT_APPLY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2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3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4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5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5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1729</Words>
  <Application>Microsoft Office PowerPoint</Application>
  <PresentationFormat>宽屏</PresentationFormat>
  <Paragraphs>154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Yuanti SC</vt:lpstr>
      <vt:lpstr>等线</vt:lpstr>
      <vt:lpstr>Arial</vt:lpstr>
      <vt:lpstr>Wingdings</vt:lpstr>
      <vt:lpstr>黑白圆</vt:lpstr>
      <vt:lpstr>PowerPoint 演示文稿</vt:lpstr>
      <vt:lpstr>立约的神</vt:lpstr>
      <vt:lpstr>宗主条约</vt:lpstr>
      <vt:lpstr>主权的意义</vt:lpstr>
      <vt:lpstr>宗主条约结构</vt:lpstr>
      <vt:lpstr>圣约的结构</vt:lpstr>
      <vt:lpstr>宗主条约的理解</vt:lpstr>
      <vt:lpstr>和息的条款</vt:lpstr>
      <vt:lpstr>宗主条约的意义</vt:lpstr>
      <vt:lpstr>圣约的发展</vt:lpstr>
      <vt:lpstr>圣约与圣约的百姓</vt:lpstr>
      <vt:lpstr>圣约的祝福与咒诅</vt:lpstr>
      <vt:lpstr>立约的目的</vt:lpstr>
      <vt:lpstr>圣约与救恩</vt:lpstr>
      <vt:lpstr>圣约与救恩</vt:lpstr>
      <vt:lpstr>圣约与婚约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2023-08-20T12:48:08Z</dcterms:created>
  <dcterms:modified xsi:type="dcterms:W3CDTF">2023-08-20T12:48:50Z</dcterms:modified>
</cp:coreProperties>
</file>