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546" r:id="rId4"/>
    <p:sldId id="469" r:id="rId5"/>
    <p:sldId id="470" r:id="rId6"/>
    <p:sldId id="471" r:id="rId7"/>
    <p:sldId id="696" r:id="rId8"/>
    <p:sldId id="472" r:id="rId9"/>
    <p:sldId id="697" r:id="rId10"/>
    <p:sldId id="477" r:id="rId11"/>
    <p:sldId id="700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5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39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57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6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7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A2D08D-3669-3097-BB56-BE7FCF94D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4413361-2DA6-2B59-4EE7-26765B2C49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0A5E1D4-3748-A718-32B6-305D0E4E1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243E0-CD87-4E77-8347-B2995DD71D56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27EE09B-150B-F492-D9C2-99483385D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FF03D2C-6C3A-93CE-A2CD-129E6E30F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E64A-93B3-435E-A827-C87441840D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6162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D7E1F7-75AD-A532-8C4E-9BC50DFA4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A37825C-2857-E5C8-4AC9-95FC964A1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CF0EEE7-D437-7C1D-51D7-179FC3D77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243E0-CD87-4E77-8347-B2995DD71D56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8A9F2EF-6BAD-A5F0-D18D-7DD1BD227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BF221BF-5050-0387-0573-3E5F5DA8D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E64A-93B3-435E-A827-C87441840D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3931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3219288-8713-E2F0-6A97-A3FBBE9642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F2643F0-F606-A8C6-DB08-03E4C1F56B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B261572-202D-86E9-5D94-608A7BB89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243E0-CD87-4E77-8347-B2995DD71D56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D680D53-6D9E-3158-F3F6-CD618A7FF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395F6E9-D5C8-70BA-0614-87517D3C0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E64A-93B3-435E-A827-C87441840D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2801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1" i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anti SC" panose="02010600040101010101" pitchFamily="2" charset="-122"/>
                <a:ea typeface="Yuanti SC" panose="02010600040101010101" pitchFamily="2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666962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Yuanti SC" panose="02010600040101010101" pitchFamily="2" charset="-122"/>
                <a:ea typeface="Yuanti SC" panose="02010600040101010101" pitchFamily="2" charset="-122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主权福音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339024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5837609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20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r>
              <a:rPr lang="zh-CN" altLang="en-US"/>
              <a:t>主权福音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>
            <a:noAutofit/>
          </a:bodyPr>
          <a:lstStyle>
            <a:lvl1pPr>
              <a:defRPr sz="1600"/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0602637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9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  <a:p>
            <a:pPr lvl="1"/>
            <a:r>
              <a:rPr lang="zh-CN" altLang="en-US">
                <a:sym typeface="+mn-ea"/>
              </a:rPr>
              <a:t>二级</a:t>
            </a:r>
          </a:p>
          <a:p>
            <a:pPr lvl="2"/>
            <a:r>
              <a:rPr lang="zh-CN" altLang="en-US">
                <a:sym typeface="+mn-ea"/>
              </a:rPr>
              <a:t>三级</a:t>
            </a:r>
          </a:p>
          <a:p>
            <a:pPr lvl="3"/>
            <a:r>
              <a:rPr lang="zh-CN" altLang="en-US">
                <a:sym typeface="+mn-ea"/>
              </a:rPr>
              <a:t>四级</a:t>
            </a:r>
          </a:p>
          <a:p>
            <a:pPr lvl="4"/>
            <a:r>
              <a:rPr lang="zh-CN" altLang="en-US">
                <a:sym typeface="+mn-ea"/>
              </a:rPr>
              <a:t>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6465232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1125372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2098073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>
                <a:sym typeface="+mn-ea"/>
              </a:rPr>
              <a:t>单击图标添加图片</a:t>
            </a:r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87118323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B88136-1B79-BB51-E9E3-56606CB46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9A70EDA-6320-EBBC-C979-03743F9A4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EA157B6-D186-A1B8-3983-B9938C04F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243E0-CD87-4E77-8347-B2995DD71D56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D49B573-6746-E898-9816-E322A8F83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1C51C90-961A-00AB-4A0A-A01376E75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E64A-93B3-435E-A827-C87441840D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02080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lang="zh-CN" altLang="en-US"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6739034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61538861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  <p:extLst>
      <p:ext uri="{BB962C8B-B14F-4D97-AF65-F5344CB8AC3E}">
        <p14:creationId xmlns:p14="http://schemas.microsoft.com/office/powerpoint/2010/main" val="1311223580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9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9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9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9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9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2023/8/20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 dirty="0"/>
              <a:t>主权福音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13498820"/>
      </p:ext>
    </p:extLst>
  </p:cSld>
  <p:clrMapOvr>
    <a:masterClrMapping/>
  </p:clrMapOvr>
  <p:hf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9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9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9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9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684316172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9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991692307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415C3A-0AC5-64A6-B544-71C8B606A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359FB7C-D94C-5076-9F31-5303F069B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86EDF3F-7D90-4C6F-1586-707D9E21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243E0-CD87-4E77-8347-B2995DD71D56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276EADE-4B2F-F8AD-77AA-753CE20E7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CE30DCE-46A8-F8D7-E77F-BE44E4BFA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E64A-93B3-435E-A827-C87441840D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6505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20B33A-6F99-9BF7-1BFD-F355D701E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FAA642F-1C49-8385-07D0-5D43618AC3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BF74DD5-7D5B-A1D6-8180-DB8BA59CA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B9B856E-B665-0E54-B427-82F831DED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243E0-CD87-4E77-8347-B2995DD71D56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8EE4C3A-149F-B967-E560-E58885BEA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FB0CB40-2893-F306-40A6-FCA27E9EC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E64A-93B3-435E-A827-C87441840D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7264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64D088-BA62-EA08-7DA7-E72E7B99A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CDD5253-5428-D49D-5E4E-AA3AA6EA3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39A497A-3D4E-DEC1-10A8-81CB5BD84E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C7C12C0-C279-4AB7-5D5B-2791C3A1E6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D7C833F-E842-0BE9-EFEA-0104EC011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D8D810B-CDEE-F1B2-5942-0D0EC0AA0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243E0-CD87-4E77-8347-B2995DD71D56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6861F26-9D34-4CA4-67A4-958BA9062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66779B0-5A96-520C-A374-D00E3FCCF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E64A-93B3-435E-A827-C87441840D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6850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A59939-CB0C-B861-908A-A2E5A1DB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DFC4D9A-A3C3-4C09-A49B-7CBC3AA49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243E0-CD87-4E77-8347-B2995DD71D56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48349C4-373E-6C24-4C80-58FD6ED23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61B7A12-32D3-C928-8921-CD01F586A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E64A-93B3-435E-A827-C87441840D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0314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9F6C99C-85E0-528F-D4F6-D33E737FF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243E0-CD87-4E77-8347-B2995DD71D56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01FED35-A332-300D-CA5A-AB2DB6A87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3CF3F2F-A894-8A3B-5B87-3506C0E3F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E64A-93B3-435E-A827-C87441840D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7259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566B58-13B3-B9F9-7DF2-6E6AC8748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A5A7A05-659C-EE69-0F4F-B938AF4D8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DE7931C-D033-6F31-443F-784CC01237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10BC7EA-0C82-9E17-B0F7-FE7047CE2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243E0-CD87-4E77-8347-B2995DD71D56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78FC08A-384E-D1D2-3894-8F3518F58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377656C-E4B3-793B-B7B3-43DF660CE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E64A-93B3-435E-A827-C87441840D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695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64C490-589B-C427-DA04-EA7304789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B0D438F-D19A-D9AF-8E93-08E92E621E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ECE20AA-C9EF-2EB4-75FA-BEAF541043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E207611-6961-32E5-280D-A2A2CB657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243E0-CD87-4E77-8347-B2995DD71D56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824B2ED-A3B0-1B32-6646-BDA2F4DE2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3FC6ECC-0E5F-F762-7433-55EB75A4B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EE64A-93B3-435E-A827-C87441840D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0635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14.xml"/><Relationship Id="rId21" Type="http://schemas.openxmlformats.org/officeDocument/2006/relationships/tags" Target="../tags/tag6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13.xml"/><Relationship Id="rId16" Type="http://schemas.openxmlformats.org/officeDocument/2006/relationships/tags" Target="../tags/tag1.xml"/><Relationship Id="rId20" Type="http://schemas.openxmlformats.org/officeDocument/2006/relationships/tags" Target="../tags/tag5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74FEA43-E424-485F-3013-FCEBE2C3B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1EC2668-8C64-B9C1-8BE1-59AC0807A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C113E4D-D627-356E-8035-B14D154449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243E0-CD87-4E77-8347-B2995DD71D56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D052F4B-F58A-BCF2-B505-C368718687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5DB80CC-7901-014F-2DBD-88ABC4538C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EE64A-93B3-435E-A827-C87441840D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5084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8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2023/8/20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9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/>
              <a:t>主权福音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0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1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5225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i="0" u="none" strike="noStrike" kern="1200" cap="none" spc="200" normalizeH="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uFillTx/>
          <a:latin typeface="Yuanti SC" panose="02010600040101010101" pitchFamily="2" charset="-122"/>
          <a:ea typeface="Yuanti SC" panose="02010600040101010101" pitchFamily="2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tabLst>
          <a:tab pos="1609725" algn="l"/>
        </a:tabLst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90204" pitchFamily="34" charset="0"/>
        <a:buChar char="•"/>
        <a:defRPr sz="1600" b="0" i="0" u="none" strike="noStrike" kern="1200" cap="none" spc="150" normalizeH="0" baseline="0">
          <a:solidFill>
            <a:schemeClr val="tx1"/>
          </a:solidFill>
          <a:uFillTx/>
          <a:latin typeface="Yuanti SC" panose="02010600040101010101" pitchFamily="2" charset="-122"/>
          <a:ea typeface="Yuanti SC" panose="0201060004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4.xml"/><Relationship Id="rId13" Type="http://schemas.openxmlformats.org/officeDocument/2006/relationships/tags" Target="../tags/tag89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12" Type="http://schemas.openxmlformats.org/officeDocument/2006/relationships/tags" Target="../tags/tag88.xml"/><Relationship Id="rId17" Type="http://schemas.openxmlformats.org/officeDocument/2006/relationships/slideLayout" Target="../slideLayouts/slideLayout18.xml"/><Relationship Id="rId2" Type="http://schemas.openxmlformats.org/officeDocument/2006/relationships/tags" Target="../tags/tag78.xml"/><Relationship Id="rId16" Type="http://schemas.openxmlformats.org/officeDocument/2006/relationships/tags" Target="../tags/tag92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11" Type="http://schemas.openxmlformats.org/officeDocument/2006/relationships/tags" Target="../tags/tag87.xml"/><Relationship Id="rId5" Type="http://schemas.openxmlformats.org/officeDocument/2006/relationships/tags" Target="../tags/tag81.xml"/><Relationship Id="rId15" Type="http://schemas.openxmlformats.org/officeDocument/2006/relationships/tags" Target="../tags/tag91.xml"/><Relationship Id="rId10" Type="http://schemas.openxmlformats.org/officeDocument/2006/relationships/tags" Target="../tags/tag86.xml"/><Relationship Id="rId4" Type="http://schemas.openxmlformats.org/officeDocument/2006/relationships/tags" Target="../tags/tag80.xml"/><Relationship Id="rId9" Type="http://schemas.openxmlformats.org/officeDocument/2006/relationships/tags" Target="../tags/tag85.xml"/><Relationship Id="rId14" Type="http://schemas.openxmlformats.org/officeDocument/2006/relationships/tags" Target="../tags/tag9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353F38-3C54-7ABF-8A70-7E1E6C1157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D74503A-FEB7-18E0-1EEA-771074CDCF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3883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讨论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对主权悔改会怎样影响信耶稣的过程？</a:t>
            </a:r>
            <a:endParaRPr lang="en-US" altLang="zh-CN" dirty="0"/>
          </a:p>
          <a:p>
            <a:r>
              <a:rPr lang="zh-CN" altLang="en-US" dirty="0"/>
              <a:t>生命和好的福音意味着什么？</a:t>
            </a:r>
            <a:endParaRPr lang="en-US" altLang="zh-CN" dirty="0"/>
          </a:p>
          <a:p>
            <a:r>
              <a:rPr lang="zh-CN" altLang="en-US" dirty="0"/>
              <a:t>我们在福音中恢复秩序了吗？</a:t>
            </a:r>
            <a:endParaRPr lang="en-US" altLang="zh-CN" dirty="0"/>
          </a:p>
          <a:p>
            <a:r>
              <a:rPr lang="zh-CN" altLang="en-US"/>
              <a:t>福音的精神如何更新我们的生命实践？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887096" y="1393190"/>
            <a:ext cx="1851660" cy="76835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+mn-cs"/>
                <a:sym typeface="Arial" panose="020B0604020202090204" pitchFamily="34" charset="0"/>
              </a:rPr>
              <a:t>目录</a:t>
            </a:r>
          </a:p>
        </p:txBody>
      </p:sp>
      <p:sp>
        <p:nvSpPr>
          <p:cNvPr id="7" name="文本框 6"/>
          <p:cNvSpPr txBox="1"/>
          <p:nvPr>
            <p:custDataLst>
              <p:tags r:id="rId3"/>
            </p:custDataLst>
          </p:nvPr>
        </p:nvSpPr>
        <p:spPr>
          <a:xfrm>
            <a:off x="887095" y="2161540"/>
            <a:ext cx="1851660" cy="3683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3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CONTENTS</a:t>
            </a:r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2897505" y="1515110"/>
            <a:ext cx="76200" cy="9226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Arial" panose="020B0604020202090204" pitchFamily="34" charset="0"/>
              <a:ea typeface="微软雅黑" panose="020B0503020204020204" pitchFamily="34" charset="-122"/>
              <a:cs typeface="+mn-cs"/>
              <a:sym typeface="Arial" panose="020B0604020202090204" pitchFamily="34" charset="0"/>
            </a:endParaRPr>
          </a:p>
        </p:txBody>
      </p:sp>
      <p:cxnSp>
        <p:nvCxnSpPr>
          <p:cNvPr id="38" name="直接连接符 37"/>
          <p:cNvCxnSpPr/>
          <p:nvPr>
            <p:custDataLst>
              <p:tags r:id="rId5"/>
            </p:custDataLst>
          </p:nvPr>
        </p:nvCxnSpPr>
        <p:spPr>
          <a:xfrm>
            <a:off x="5876925" y="1515110"/>
            <a:ext cx="524827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17" name="文本框 16"/>
          <p:cNvSpPr txBox="1"/>
          <p:nvPr>
            <p:custDataLst>
              <p:tags r:id="rId7"/>
            </p:custDataLst>
          </p:nvPr>
        </p:nvSpPr>
        <p:spPr>
          <a:xfrm>
            <a:off x="5768975" y="1784985"/>
            <a:ext cx="817880" cy="6451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01.</a:t>
            </a:r>
          </a:p>
        </p:txBody>
      </p:sp>
      <p:sp>
        <p:nvSpPr>
          <p:cNvPr id="18" name="文本框 17"/>
          <p:cNvSpPr txBox="1"/>
          <p:nvPr>
            <p:custDataLst>
              <p:tags r:id="rId8"/>
            </p:custDataLst>
          </p:nvPr>
        </p:nvSpPr>
        <p:spPr>
          <a:xfrm>
            <a:off x="6706235" y="1784985"/>
            <a:ext cx="4418965" cy="64516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主权福音</a:t>
            </a:r>
          </a:p>
        </p:txBody>
      </p:sp>
      <p:sp>
        <p:nvSpPr>
          <p:cNvPr id="15" name="文本框 14"/>
          <p:cNvSpPr txBox="1"/>
          <p:nvPr>
            <p:custDataLst>
              <p:tags r:id="rId9"/>
            </p:custDataLst>
          </p:nvPr>
        </p:nvSpPr>
        <p:spPr>
          <a:xfrm>
            <a:off x="5768975" y="2648585"/>
            <a:ext cx="817880" cy="6451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02.</a:t>
            </a:r>
          </a:p>
        </p:txBody>
      </p:sp>
      <p:sp>
        <p:nvSpPr>
          <p:cNvPr id="10" name="文本框 9"/>
          <p:cNvSpPr txBox="1"/>
          <p:nvPr>
            <p:custDataLst>
              <p:tags r:id="rId10"/>
            </p:custDataLst>
          </p:nvPr>
        </p:nvSpPr>
        <p:spPr>
          <a:xfrm>
            <a:off x="5768975" y="3512185"/>
            <a:ext cx="817880" cy="6451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03.</a:t>
            </a:r>
          </a:p>
        </p:txBody>
      </p:sp>
      <p:sp>
        <p:nvSpPr>
          <p:cNvPr id="23" name="文本框 22"/>
          <p:cNvSpPr txBox="1"/>
          <p:nvPr>
            <p:custDataLst>
              <p:tags r:id="rId11"/>
            </p:custDataLst>
          </p:nvPr>
        </p:nvSpPr>
        <p:spPr>
          <a:xfrm>
            <a:off x="5768975" y="4375785"/>
            <a:ext cx="817880" cy="6451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04.</a:t>
            </a:r>
          </a:p>
        </p:txBody>
      </p:sp>
      <p:sp>
        <p:nvSpPr>
          <p:cNvPr id="28" name="文本框 27"/>
          <p:cNvSpPr txBox="1"/>
          <p:nvPr>
            <p:custDataLst>
              <p:tags r:id="rId12"/>
            </p:custDataLst>
          </p:nvPr>
        </p:nvSpPr>
        <p:spPr>
          <a:xfrm>
            <a:off x="5768975" y="5239385"/>
            <a:ext cx="817880" cy="64516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Arial" panose="020B0604020202090204" pitchFamily="34" charset="0"/>
                <a:sym typeface="Arial" panose="020B0604020202090204" pitchFamily="34" charset="0"/>
              </a:rPr>
              <a:t>05.</a:t>
            </a:r>
          </a:p>
        </p:txBody>
      </p:sp>
      <p:sp>
        <p:nvSpPr>
          <p:cNvPr id="26" name="文本框 25"/>
          <p:cNvSpPr txBox="1"/>
          <p:nvPr>
            <p:custDataLst>
              <p:tags r:id="rId13"/>
            </p:custDataLst>
          </p:nvPr>
        </p:nvSpPr>
        <p:spPr>
          <a:xfrm>
            <a:off x="6706235" y="2648585"/>
            <a:ext cx="4418965" cy="64516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信心与主权福音</a:t>
            </a:r>
          </a:p>
        </p:txBody>
      </p:sp>
      <p:sp>
        <p:nvSpPr>
          <p:cNvPr id="27" name="文本框 26"/>
          <p:cNvSpPr txBox="1"/>
          <p:nvPr>
            <p:custDataLst>
              <p:tags r:id="rId14"/>
            </p:custDataLst>
          </p:nvPr>
        </p:nvSpPr>
        <p:spPr>
          <a:xfrm>
            <a:off x="6706235" y="3512185"/>
            <a:ext cx="4418965" cy="64516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救赎与主权福音</a:t>
            </a:r>
          </a:p>
        </p:txBody>
      </p:sp>
      <p:sp>
        <p:nvSpPr>
          <p:cNvPr id="29" name="文本框 28"/>
          <p:cNvSpPr txBox="1"/>
          <p:nvPr>
            <p:custDataLst>
              <p:tags r:id="rId15"/>
            </p:custDataLst>
          </p:nvPr>
        </p:nvSpPr>
        <p:spPr>
          <a:xfrm>
            <a:off x="6706235" y="4375785"/>
            <a:ext cx="4418965" cy="64516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国度、权柄、荣耀</a:t>
            </a:r>
          </a:p>
        </p:txBody>
      </p:sp>
      <p:sp>
        <p:nvSpPr>
          <p:cNvPr id="30" name="文本框 29"/>
          <p:cNvSpPr txBox="1"/>
          <p:nvPr>
            <p:custDataLst>
              <p:tags r:id="rId16"/>
            </p:custDataLst>
          </p:nvPr>
        </p:nvSpPr>
        <p:spPr>
          <a:xfrm>
            <a:off x="6706235" y="5235575"/>
            <a:ext cx="4418965" cy="64516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90204" pitchFamily="34" charset="0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90204" pitchFamily="34" charset="0"/>
              </a:rPr>
              <a:t>主权与盟约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福音的棱面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>
                <a:solidFill>
                  <a:srgbClr val="FF0000"/>
                </a:solidFill>
              </a:rPr>
              <a:t>主权的福音</a:t>
            </a:r>
          </a:p>
          <a:p>
            <a:r>
              <a:rPr lang="zh-CN" altLang="en-US">
                <a:solidFill>
                  <a:srgbClr val="0070C0"/>
                </a:solidFill>
              </a:rPr>
              <a:t>赦罪的福音</a:t>
            </a:r>
          </a:p>
          <a:p>
            <a:r>
              <a:rPr lang="zh-CN" altLang="en-US">
                <a:solidFill>
                  <a:srgbClr val="0070C0"/>
                </a:solidFill>
              </a:rPr>
              <a:t>和平的福音</a:t>
            </a:r>
          </a:p>
          <a:p>
            <a:r>
              <a:rPr lang="zh-CN" altLang="en-US">
                <a:solidFill>
                  <a:srgbClr val="0070C0"/>
                </a:solidFill>
              </a:rPr>
              <a:t>祝福的福音</a:t>
            </a:r>
            <a:endParaRPr lang="zh-CN" altLang="en-US">
              <a:solidFill>
                <a:srgbClr val="FF0000"/>
              </a:solidFill>
            </a:endParaRPr>
          </a:p>
          <a:p>
            <a:r>
              <a:rPr lang="zh-CN" altLang="en-US">
                <a:solidFill>
                  <a:srgbClr val="FF0000"/>
                </a:solidFill>
              </a:rPr>
              <a:t>使命的福音</a:t>
            </a:r>
          </a:p>
          <a:p>
            <a:r>
              <a:rPr lang="zh-CN" altLang="en-US">
                <a:solidFill>
                  <a:srgbClr val="FF0000"/>
                </a:solidFill>
              </a:rPr>
              <a:t>整全的福音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赦罪的福音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耶稣基督的赦罪之恩必须放在耶稣基督的主权中理解。因为耶稣基督是将来审判的主，所以只有他能够赦罪。</a:t>
            </a:r>
          </a:p>
          <a:p>
            <a:r>
              <a:rPr lang="zh-CN" altLang="en-US"/>
              <a:t>领受耶稣基督赦罪的前提是接受耶稣基督的主权。</a:t>
            </a:r>
          </a:p>
          <a:p>
            <a:r>
              <a:rPr lang="zh-CN" altLang="en-US"/>
              <a:t>再思法庭的类比：一个罪犯，被判处死刑，法官突然宣告，如果罪犯相信法官的儿子为了这个罪犯受罚，偿还罪债，就可以得到赦免。</a:t>
            </a:r>
          </a:p>
          <a:p>
            <a:r>
              <a:rPr lang="zh-CN" altLang="en-US"/>
              <a:t>在这个类比中，必须将相信法官的儿子，改作愿意作他儿子的奴仆，顺服他的主权，才能得到赦免。</a:t>
            </a:r>
          </a:p>
          <a:p>
            <a:endParaRPr lang="zh-CN" altLang="en-US"/>
          </a:p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救赎的意义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>
                <a:sym typeface="+mn-ea"/>
              </a:rPr>
              <a:t>救赎的意义：从一个主人的权柄下赎出来，成为另一个主人的奴仆。救赎就是主权转移的过程。</a:t>
            </a:r>
          </a:p>
          <a:p>
            <a:r>
              <a:rPr dirty="0">
                <a:sym typeface="+mn-ea"/>
              </a:rPr>
              <a:t>救赎对比拯救。</a:t>
            </a:r>
            <a:endParaRPr lang="en-US" altLang="zh-CN" dirty="0">
              <a:sym typeface="+mn-ea"/>
            </a:endParaRPr>
          </a:p>
          <a:p>
            <a:pPr lvl="1"/>
            <a:r>
              <a:rPr lang="zh-CN" altLang="en-US" dirty="0"/>
              <a:t>一般的拯救者，只是将人从困难、危险中拯救出来。</a:t>
            </a:r>
            <a:endParaRPr lang="en-US" altLang="zh-CN" dirty="0"/>
          </a:p>
          <a:p>
            <a:pPr lvl="1"/>
            <a:r>
              <a:rPr lang="zh-CN" altLang="en-US" dirty="0"/>
              <a:t>救赎者是解放者，将人从邪恶的权势下释放出来。</a:t>
            </a:r>
          </a:p>
          <a:p>
            <a:r>
              <a:rPr dirty="0">
                <a:sym typeface="+mn-ea"/>
              </a:rPr>
              <a:t>耶稣基督是解放者，但同时也是新的主人。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悔改，信福音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“</a:t>
            </a:r>
            <a:r>
              <a:rPr lang="zh-CN" altLang="en-US"/>
              <a:t>日期满了，神的国近了。你们当悔改，信福音！</a:t>
            </a:r>
            <a:r>
              <a:rPr lang="en-US" altLang="zh-CN"/>
              <a:t>”</a:t>
            </a:r>
            <a:r>
              <a:rPr lang="zh-CN" altLang="en-US"/>
              <a:t> (可 1:15)</a:t>
            </a:r>
          </a:p>
          <a:p>
            <a:r>
              <a:rPr lang="zh-CN" altLang="en-US"/>
              <a:t>悔改有两层的意义：</a:t>
            </a:r>
          </a:p>
          <a:p>
            <a:r>
              <a:t>一是律法层面的意义，按照律法的标准悔改，延申出道德层面的悔改；</a:t>
            </a:r>
          </a:p>
          <a:p>
            <a:r>
              <a:t>二是主权层面的意义，悔改指转向耶稣基督的主权，接受耶稣为主。</a:t>
            </a:r>
          </a:p>
          <a:p>
            <a:pPr lvl="1"/>
            <a:r>
              <a:t>比如一个投敌的叛将，悔改，重新效忠原来的国王，国王就赦免他过去背叛的罪。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和平的福音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徒 10:36　神藉着耶稣基督（他是万有的主）传和平的福音，将这道赐给以色列人。</a:t>
            </a:r>
          </a:p>
          <a:p>
            <a:endParaRPr lang="zh-CN" altLang="en-US"/>
          </a:p>
          <a:p>
            <a:r>
              <a:rPr lang="zh-CN" altLang="en-US"/>
              <a:t>耶稣基督的福音使罪人得以在他里面与父神和好，也使万有在他里面与父神和好，并以耶稣基督为主。</a:t>
            </a:r>
          </a:p>
          <a:p>
            <a:pPr lvl="1"/>
            <a:r>
              <a:rPr lang="zh-CN" altLang="en-US" sz="2000"/>
              <a:t>耶稣的赎罪祭挽回了神公义的愤怒。</a:t>
            </a:r>
          </a:p>
          <a:p>
            <a:pPr lvl="1"/>
            <a:r>
              <a:rPr lang="zh-CN" altLang="en-US" sz="2000"/>
              <a:t>当罪人归入</a:t>
            </a:r>
            <a:r>
              <a:rPr lang="zh-CN" altLang="en-US" sz="2000">
                <a:solidFill>
                  <a:srgbClr val="FF0000"/>
                </a:solidFill>
              </a:rPr>
              <a:t>耶稣的主权</a:t>
            </a:r>
            <a:r>
              <a:rPr lang="zh-CN" altLang="en-US" sz="2000"/>
              <a:t>，天父因着接纳自己的儿子，而接纳所有归于耶稣的人。</a:t>
            </a:r>
            <a:endParaRPr lang="zh-CN" altLang="en-US"/>
          </a:p>
          <a:p>
            <a:r>
              <a:rPr lang="zh-CN" altLang="en-US"/>
              <a:t>和好是指归入创造的秩序中，重新建立正确的君王与百姓、父与子的关系，包括：带领与顺服，保护与依靠，供应与服侍。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恢复秩序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平安不仅仅是指关系的和睦，也包括在一个正确的秩序之中。</a:t>
            </a:r>
            <a:endParaRPr lang="en-US" altLang="zh-CN" dirty="0"/>
          </a:p>
          <a:p>
            <a:r>
              <a:rPr lang="zh-CN" altLang="en-US" dirty="0"/>
              <a:t>始祖的犯罪破坏了上帝创造的秩序。而福音是为了恢复上帝创造的秩序。</a:t>
            </a:r>
            <a:endParaRPr lang="en-US" altLang="zh-CN" dirty="0"/>
          </a:p>
          <a:p>
            <a:r>
              <a:rPr lang="zh-CN" altLang="en-US" dirty="0"/>
              <a:t>真正的平安是在上帝主权的秩序下，人事物井然有序的运作。</a:t>
            </a:r>
            <a:endParaRPr lang="en-US" altLang="zh-CN" dirty="0"/>
          </a:p>
          <a:p>
            <a:r>
              <a:rPr lang="zh-CN" altLang="en-US" dirty="0"/>
              <a:t>许多信徒以为平安只是一种没有冲突的状态，却忽视正确的秩序。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祝福的福音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林后 8:9你们知道我们主耶稣基督的恩典；他本来富足，却为你们成了贫穷，叫你们因他的贫穷，可以成为富足。</a:t>
            </a:r>
          </a:p>
          <a:p>
            <a:endParaRPr lang="zh-CN" altLang="en-US" dirty="0"/>
          </a:p>
          <a:p>
            <a:r>
              <a:rPr lang="zh-CN" altLang="en-US" dirty="0"/>
              <a:t>福音的精神：甘心舍己、受苦、牺牲，以至于成为别人的祝福。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主权福音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AE70B2-8BF9-45C0-BB95-33D1B9D3A854}" type="slidenum">
              <a:rPr kumimoji="0" lang="zh-CN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448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530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98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17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27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57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61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  <p:tag name="REFSHAPE" val="107562570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38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883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720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  <p:tag name="REFSHAPE" val="10756251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951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REFSHAPE" val="107562693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88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06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734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56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965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  <p:tag name="REFSHAPE" val="107562802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79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543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244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7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38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29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652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897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  <p:tag name="REFSHAPE" val="107562910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666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815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584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  <p:tag name="REFSHAPE" val="107562774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668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598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924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  <p:tag name="REFSHAPE" val="107562747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761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8428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2625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33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373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  <p:tag name="REFSHAPE" val="107563074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86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REFSHAPE" val="107562326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596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346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1148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REFSHAPE" val="107563291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55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828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96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REFSHAPE" val="107563169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  <p:tag name="REFSHAPE" val="107562258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076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3"/>
  <p:tag name="KSO_WM_TEMPLATE_SUBCATEGORY" val="19"/>
  <p:tag name="KSO_WM_TEMPLATE_MASTER_TYPE" val="0"/>
  <p:tag name="KSO_WM_TEMPLATE_COLOR_TYPE" val="1"/>
  <p:tag name="KSO_WM_SLIDE_TYPE" val="contents"/>
  <p:tag name="KSO_WM_SLIDE_SUBTYPE" val="diag"/>
  <p:tag name="KSO_WM_SLIDE_ITEM_CNT" val="5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5081"/>
  <p:tag name="KSO_WM_SLIDE_LAYOUT" val="a_b_l"/>
  <p:tag name="KSO_WM_SLIDE_LAYOUT_CNT" val="1_1_1"/>
  <p:tag name="KSO_WM_UNIT_SHOW_EDIT_AREA_INDICATION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PRESET_TEXT" val="目录"/>
  <p:tag name="KSO_WM_UNIT_NOCLEAR" val="1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5081_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  <p:tag name="REFSHAPE" val="209472716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PRESET_TEXT" val="CONTENTS"/>
  <p:tag name="KSO_WM_UNIT_NOCLEAR" val="1"/>
  <p:tag name="KSO_WM_UNIT_VALUE" val="7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5081_3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  <p:tag name="REFSHAPE" val="20947394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4756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5081_3*i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FILL_FORE_SCHEMECOLOR_INDEX" val="13"/>
  <p:tag name="KSO_WM_UNIT_FILL_TYPE" val="1"/>
  <p:tag name="KSO_WM_UNIT_TEXT_FILL_FORE_SCHEMECOLOR_INDEX" val="2"/>
  <p:tag name="KSO_WM_UNIT_TEXT_FILL_TYPE" val="1"/>
  <p:tag name="KSO_WM_UNIT_USESOURCEFORMAT_APPLY" val="1"/>
  <p:tag name="REFSHAPE" val="209470268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5081_3*i*2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LINE_FORE_SCHEMECOLOR_INDEX" val="14"/>
  <p:tag name="KSO_WM_UNIT_LINE_FILL_TYPE" val="2"/>
  <p:tag name="KSO_WM_UNIT_USESOURCEFORMAT_APPLY" val="1"/>
  <p:tag name="REFSHAPE" val="209474076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09476660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i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1_1"/>
  <p:tag name="KSO_WM_UNIT_TEXT_FILL_FORE_SCHEMECOLOR_INDEX" val="13"/>
  <p:tag name="KSO_WM_UNIT_TEXT_FILL_TYPE" val="1"/>
  <p:tag name="KSO_WM_UNIT_USESOURCEFORMAT_APPLY" val="1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f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输入章节标题......"/>
  <p:tag name="KSO_WM_UNIT_NOCLEAR" val="0"/>
  <p:tag name="KSO_WM_UNIT_VALUE" val="16"/>
  <p:tag name="KSO_WM_DIAGRAM_GROUP_CODE" val="l1-1"/>
  <p:tag name="KSO_WM_UNIT_TYPE" val="l_h_f"/>
  <p:tag name="KSO_WM_UNIT_INDEX" val="1_1_1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i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2_1"/>
  <p:tag name="KSO_WM_UNIT_TEXT_FILL_FORE_SCHEMECOLOR_INDEX" val="13"/>
  <p:tag name="KSO_WM_UNIT_TEXT_FILL_TYPE" val="1"/>
  <p:tag name="KSO_WM_UNIT_USESOURCEFORMAT_APPLY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i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3_1"/>
  <p:tag name="KSO_WM_UNIT_TEXT_FILL_FORE_SCHEMECOLOR_INDEX" val="13"/>
  <p:tag name="KSO_WM_UNIT_TEXT_FILL_TYPE" val="1"/>
  <p:tag name="KSO_WM_UNIT_USESOURCEFORMAT_APPLY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i*1_4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4_1"/>
  <p:tag name="KSO_WM_UNIT_TEXT_FILL_FORE_SCHEMECOLOR_INDEX" val="13"/>
  <p:tag name="KSO_WM_UNIT_TEXT_FILL_TYPE" val="1"/>
  <p:tag name="KSO_WM_UNIT_USESOURCEFORMAT_APPLY" val="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i*1_5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1"/>
  <p:tag name="KSO_WM_UNIT_TYPE" val="l_h_i"/>
  <p:tag name="KSO_WM_UNIT_INDEX" val="1_5_1"/>
  <p:tag name="KSO_WM_UNIT_TEXT_FILL_FORE_SCHEMECOLOR_INDEX" val="13"/>
  <p:tag name="KSO_WM_UNIT_TEXT_FILL_TYPE" val="1"/>
  <p:tag name="KSO_WM_UNIT_USESOURCEFORMAT_APPLY" val="1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f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输入章节标题......"/>
  <p:tag name="KSO_WM_UNIT_NOCLEAR" val="0"/>
  <p:tag name="KSO_WM_UNIT_VALUE" val="16"/>
  <p:tag name="KSO_WM_DIAGRAM_GROUP_CODE" val="l1-1"/>
  <p:tag name="KSO_WM_UNIT_TYPE" val="l_h_f"/>
  <p:tag name="KSO_WM_UNIT_INDEX" val="1_2_1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REFSHAPE" val="1075622036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f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输入章节标题......"/>
  <p:tag name="KSO_WM_UNIT_NOCLEAR" val="0"/>
  <p:tag name="KSO_WM_UNIT_VALUE" val="16"/>
  <p:tag name="KSO_WM_DIAGRAM_GROUP_CODE" val="l1-1"/>
  <p:tag name="KSO_WM_UNIT_TYPE" val="l_h_f"/>
  <p:tag name="KSO_WM_UNIT_INDEX" val="1_3_1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f*1_4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输入章节标题......"/>
  <p:tag name="KSO_WM_UNIT_NOCLEAR" val="0"/>
  <p:tag name="KSO_WM_UNIT_VALUE" val="16"/>
  <p:tag name="KSO_WM_DIAGRAM_GROUP_CODE" val="l1-1"/>
  <p:tag name="KSO_WM_UNIT_TYPE" val="l_h_f"/>
  <p:tag name="KSO_WM_UNIT_INDEX" val="1_4_1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l_h_f*1_5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输入章节标题......"/>
  <p:tag name="KSO_WM_UNIT_NOCLEAR" val="0"/>
  <p:tag name="KSO_WM_UNIT_VALUE" val="16"/>
  <p:tag name="KSO_WM_DIAGRAM_GROUP_CODE" val="l1-1"/>
  <p:tag name="KSO_WM_UNIT_TYPE" val="l_h_f"/>
  <p:tag name="KSO_WM_UNIT_INDEX" val="1_5_1"/>
  <p:tag name="KSO_WM_UNIT_SHOW_EDIT_AREA_INDICATION" val="1"/>
  <p:tag name="KSO_WM_UNIT_TEXT_FILL_FORE_SCHEMECOLOR_INDEX" val="13"/>
  <p:tag name="KSO_WM_UNIT_TEXT_FILL_TYPE" val="1"/>
  <p:tag name="KSO_WM_UNIT_USESOURCEFORMAT_APPLY" val="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7308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黑白圆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610</Words>
  <Application>Microsoft Office PowerPoint</Application>
  <PresentationFormat>宽屏</PresentationFormat>
  <Paragraphs>75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Yuanti SC</vt:lpstr>
      <vt:lpstr>等线</vt:lpstr>
      <vt:lpstr>等线 Light</vt:lpstr>
      <vt:lpstr>Arial</vt:lpstr>
      <vt:lpstr>Wingdings</vt:lpstr>
      <vt:lpstr>Office 主题​​</vt:lpstr>
      <vt:lpstr>黑白圆</vt:lpstr>
      <vt:lpstr>PowerPoint 演示文稿</vt:lpstr>
      <vt:lpstr>PowerPoint 演示文稿</vt:lpstr>
      <vt:lpstr>福音的棱面</vt:lpstr>
      <vt:lpstr>赦罪的福音</vt:lpstr>
      <vt:lpstr>救赎的意义</vt:lpstr>
      <vt:lpstr>悔改，信福音</vt:lpstr>
      <vt:lpstr>和平的福音</vt:lpstr>
      <vt:lpstr>恢复秩序</vt:lpstr>
      <vt:lpstr>祝福的福音</vt:lpstr>
      <vt:lpstr>讨论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王操</dc:creator>
  <cp:lastModifiedBy>王操</cp:lastModifiedBy>
  <cp:revision>1</cp:revision>
  <dcterms:created xsi:type="dcterms:W3CDTF">2023-08-20T08:46:56Z</dcterms:created>
  <dcterms:modified xsi:type="dcterms:W3CDTF">2023-08-20T08:47:53Z</dcterms:modified>
</cp:coreProperties>
</file>