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412" r:id="rId4"/>
    <p:sldId id="545" r:id="rId5"/>
    <p:sldId id="446" r:id="rId6"/>
    <p:sldId id="447" r:id="rId7"/>
    <p:sldId id="448" r:id="rId8"/>
    <p:sldId id="449" r:id="rId9"/>
    <p:sldId id="450" r:id="rId10"/>
    <p:sldId id="451" r:id="rId11"/>
    <p:sldId id="455" r:id="rId12"/>
    <p:sldId id="454" r:id="rId13"/>
    <p:sldId id="456" r:id="rId14"/>
    <p:sldId id="452" r:id="rId15"/>
    <p:sldId id="699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5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39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57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6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7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7C1455-5B93-F393-3084-C224E81D79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B818EF7-7999-4226-7171-42705026F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9224A65-7F56-14BB-9149-47B551D31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353B-EB52-4135-A9E7-D0CE0BDA68EF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F6483CE-8344-DF3E-E5D9-AC0D7A4E0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B806A97-5CA3-84D7-024B-A4637D80F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87EB-3746-42D0-9026-C4F1FADAE4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7221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31CEB2-7099-DA75-C7DF-1295D82C9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082A70A-9B90-9FA9-9E23-BB27A4CCA0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B4007B7-57EC-CA1A-AE18-A2D9CAA92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353B-EB52-4135-A9E7-D0CE0BDA68EF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BA1A7A1-2CA1-8DBC-719A-39828115F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6A51818-8CBD-5531-67DD-D3E696576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87EB-3746-42D0-9026-C4F1FADAE4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6031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3123347-73B8-0E32-E30B-73F5C05281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13230BA-E298-A24C-AE2D-47A4103870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2A5DC95-2C38-D463-C265-BE14499F2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353B-EB52-4135-A9E7-D0CE0BDA68EF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EC8A8CF-0C39-DF01-D750-6A4954B53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64C0B76-A9A2-368B-F07C-CFF08D9F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87EB-3746-42D0-9026-C4F1FADAE4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4961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1" i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anti SC" panose="02010600040101010101" pitchFamily="2" charset="-122"/>
                <a:ea typeface="Yuanti SC" panose="02010600040101010101" pitchFamily="2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837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r>
              <a:rPr lang="zh-CN" altLang="en-US"/>
              <a:t>主权福音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3409710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7102412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r>
              <a:rPr lang="zh-CN" altLang="en-US"/>
              <a:t>主权福音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9144397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9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5770334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8170996"/>
      </p:ext>
    </p:extLst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6441411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单击图标添加图片</a:t>
            </a:r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48960333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58C009-1765-424F-6A8A-4B36DC5BF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0645A2-1F5E-98BF-C2A3-4103991C1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F20BE6D-47B5-8EDD-D510-E93D323CD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353B-EB52-4135-A9E7-D0CE0BDA68EF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7423AB6-FFE7-88B2-102E-61CE2ED52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E8A48F7-39C8-C993-6B6A-44DC458B7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87EB-3746-42D0-9026-C4F1FADAE4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6901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8287185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41545096"/>
      </p:ext>
    </p:extLst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  <p:extLst>
      <p:ext uri="{BB962C8B-B14F-4D97-AF65-F5344CB8AC3E}">
        <p14:creationId xmlns:p14="http://schemas.microsoft.com/office/powerpoint/2010/main" val="1365687719"/>
      </p:ext>
    </p:extLst>
  </p:cSld>
  <p:clrMapOvr>
    <a:masterClrMapping/>
  </p:clrMapOvr>
  <p:hf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9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9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9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 dirty="0"/>
              <a:t>主权福音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70923355"/>
      </p:ext>
    </p:extLst>
  </p:cSld>
  <p:clrMapOvr>
    <a:masterClrMapping/>
  </p:clrMapOvr>
  <p:hf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9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9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9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9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899035569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9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336406900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AB1AD9-73EC-04E3-EEB8-1FC5774F4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F087072-5A96-03AD-4D53-7683AD11B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53559B7-4082-68DF-6820-9BAAD4379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353B-EB52-4135-A9E7-D0CE0BDA68EF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675D701-0F94-4FCB-20EE-6DE82563A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85FA188-1C6D-3F86-B406-212DCA199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87EB-3746-42D0-9026-C4F1FADAE4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5064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B1DB4B-3368-2A22-2FDA-AB6A26144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3086F60-C343-F135-3654-AC94D3BA28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8315B70-5037-898B-F778-EDAEFD3EC4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B61F3B4-3322-C3D1-E79B-57959B588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353B-EB52-4135-A9E7-D0CE0BDA68EF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0B08687-B5F1-2FDA-5988-737C0023B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D86C359-C087-00A2-BA70-404B96F3D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87EB-3746-42D0-9026-C4F1FADAE4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1516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54E653-679A-940E-23E5-BB0026271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7E3A8FB-E533-D9FE-1CC3-D62177BAB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3E0DA41-885C-12D9-15B4-AE00B3ED45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8B2ECF5-0FEB-D880-A103-40DB851F28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99708D5-5D60-599F-9C98-9709509FDE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6C9F6CE-4E43-5424-91A5-83A2CC716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353B-EB52-4135-A9E7-D0CE0BDA68EF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711DA84-B904-4AAE-B70B-0DDD80CD1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7B4CCE9-ED8F-768D-B6CE-F02854A0C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87EB-3746-42D0-9026-C4F1FADAE4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23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567CAC-70E1-EC44-A4A7-FE6CC8EDD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3FAE747-8719-B716-9B1D-A593CCED9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353B-EB52-4135-A9E7-D0CE0BDA68EF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1EB2B15-F4E0-E1E4-CFE7-987F33337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64F82F7-9200-4A7E-C9B0-8D2AEB639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87EB-3746-42D0-9026-C4F1FADAE4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8218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DA44CF0-F280-384E-36CE-690BCB61F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353B-EB52-4135-A9E7-D0CE0BDA68EF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B692E9E-776A-D328-08CC-7CC61402E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12B9E8B-CAAB-C155-A800-B0EE9F2AC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87EB-3746-42D0-9026-C4F1FADAE4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0618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5699AC-74B3-9AB7-8495-493C92012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7E92801-DC05-56EF-FDF7-DC2F6384D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718F5C8-9389-6C9A-FCA2-62AACCDA53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1AB346E-DBEA-2225-4D20-241DE6752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353B-EB52-4135-A9E7-D0CE0BDA68EF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FFF31C1-466C-3210-31A2-AE8BB64C3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742B901-6B81-473A-D85E-5286B2544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87EB-3746-42D0-9026-C4F1FADAE4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4161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CA1FDA-E355-6832-58D2-E4A41365D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26C23DB-35F7-60B8-C26E-5EC32A1843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8F55206-B129-EEDF-5E3A-2E28FAFAEC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688C5F1-D47A-B343-4485-F3DC97FC7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353B-EB52-4135-A9E7-D0CE0BDA68EF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695CD7E-5FA4-229C-3FA5-5A50D1724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A24FC2E-3F02-7A59-6D39-7C55C316B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87EB-3746-42D0-9026-C4F1FADAE4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4634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ags" Target="../tags/tag3.xml"/><Relationship Id="rId3" Type="http://schemas.openxmlformats.org/officeDocument/2006/relationships/slideLayout" Target="../slideLayouts/slideLayout14.xml"/><Relationship Id="rId21" Type="http://schemas.openxmlformats.org/officeDocument/2006/relationships/tags" Target="../tags/tag6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13.xml"/><Relationship Id="rId16" Type="http://schemas.openxmlformats.org/officeDocument/2006/relationships/tags" Target="../tags/tag1.xml"/><Relationship Id="rId20" Type="http://schemas.openxmlformats.org/officeDocument/2006/relationships/tags" Target="../tags/tag5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19" Type="http://schemas.openxmlformats.org/officeDocument/2006/relationships/tags" Target="../tags/tag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1414F20-647B-ACDD-2F0E-D5EFB9810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CEEDA7A-AE57-6A44-5F8E-90B9B9E3D7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548C254-DF63-3227-286A-F1E56637E9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C353B-EB52-4135-A9E7-D0CE0BDA68EF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8A9417E-A09B-A723-ACD4-C905F166A0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5FE1D33-AF4C-17CD-AA8A-F93EB7BCDE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587EB-3746-42D0-9026-C4F1FADAE4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5132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7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8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9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CN" altLang="en-US"/>
              <a:t>主权福音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0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7529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i="0" u="none" strike="noStrike" kern="1200" cap="none" spc="200" normalizeH="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uFillTx/>
          <a:latin typeface="Yuanti SC" panose="02010600040101010101" pitchFamily="2" charset="-122"/>
          <a:ea typeface="Yuanti SC" panose="02010600040101010101" pitchFamily="2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tabLst>
          <a:tab pos="1609725" algn="l"/>
        </a:tabLst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0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0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0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0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7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85.xml"/><Relationship Id="rId13" Type="http://schemas.openxmlformats.org/officeDocument/2006/relationships/tags" Target="../tags/tag90.xml"/><Relationship Id="rId3" Type="http://schemas.openxmlformats.org/officeDocument/2006/relationships/tags" Target="../tags/tag80.xml"/><Relationship Id="rId7" Type="http://schemas.openxmlformats.org/officeDocument/2006/relationships/tags" Target="../tags/tag84.xml"/><Relationship Id="rId12" Type="http://schemas.openxmlformats.org/officeDocument/2006/relationships/tags" Target="../tags/tag89.xml"/><Relationship Id="rId17" Type="http://schemas.openxmlformats.org/officeDocument/2006/relationships/slideLayout" Target="../slideLayouts/slideLayout18.xml"/><Relationship Id="rId2" Type="http://schemas.openxmlformats.org/officeDocument/2006/relationships/tags" Target="../tags/tag79.xml"/><Relationship Id="rId16" Type="http://schemas.openxmlformats.org/officeDocument/2006/relationships/tags" Target="../tags/tag93.xml"/><Relationship Id="rId1" Type="http://schemas.openxmlformats.org/officeDocument/2006/relationships/tags" Target="../tags/tag78.xml"/><Relationship Id="rId6" Type="http://schemas.openxmlformats.org/officeDocument/2006/relationships/tags" Target="../tags/tag83.xml"/><Relationship Id="rId11" Type="http://schemas.openxmlformats.org/officeDocument/2006/relationships/tags" Target="../tags/tag88.xml"/><Relationship Id="rId5" Type="http://schemas.openxmlformats.org/officeDocument/2006/relationships/tags" Target="../tags/tag82.xml"/><Relationship Id="rId15" Type="http://schemas.openxmlformats.org/officeDocument/2006/relationships/tags" Target="../tags/tag92.xml"/><Relationship Id="rId10" Type="http://schemas.openxmlformats.org/officeDocument/2006/relationships/tags" Target="../tags/tag87.xml"/><Relationship Id="rId4" Type="http://schemas.openxmlformats.org/officeDocument/2006/relationships/tags" Target="../tags/tag81.xml"/><Relationship Id="rId9" Type="http://schemas.openxmlformats.org/officeDocument/2006/relationships/tags" Target="../tags/tag86.xml"/><Relationship Id="rId14" Type="http://schemas.openxmlformats.org/officeDocument/2006/relationships/tags" Target="../tags/tag9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39E462-D31B-AB55-1CB2-927DEFED23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E361789-24DA-A26C-AFC4-2F1A939471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1966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福音的中心信息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罗 10:9-10你若口里认耶稣为主，心里信　神叫他从死里复活，就必得救。因为人心里相信，就可以称义；口里承认，就可以得救。</a:t>
            </a:r>
          </a:p>
          <a:p>
            <a:endParaRPr lang="zh-CN" altLang="en-US" dirty="0"/>
          </a:p>
          <a:p>
            <a:r>
              <a:rPr dirty="0">
                <a:sym typeface="+mn-ea"/>
              </a:rPr>
              <a:t>福音的中心信息：</a:t>
            </a:r>
            <a:r>
              <a:rPr b="1" dirty="0">
                <a:sym typeface="+mn-ea"/>
              </a:rPr>
              <a:t>耶稣是主，耶稣死里复活</a:t>
            </a:r>
            <a:r>
              <a:rPr dirty="0">
                <a:sym typeface="+mn-ea"/>
              </a:rPr>
              <a:t>。</a:t>
            </a:r>
          </a:p>
          <a:p>
            <a:r>
              <a:rPr dirty="0">
                <a:sym typeface="+mn-ea"/>
              </a:rPr>
              <a:t>在耶稣的时代，罗马人称</a:t>
            </a:r>
            <a:r>
              <a:rPr lang="en-US" altLang="zh-CN" dirty="0">
                <a:sym typeface="+mn-ea"/>
              </a:rPr>
              <a:t>“</a:t>
            </a:r>
            <a:r>
              <a:rPr dirty="0">
                <a:sym typeface="+mn-ea"/>
              </a:rPr>
              <a:t>凯撒是主</a:t>
            </a:r>
            <a:r>
              <a:rPr lang="en-US" altLang="zh-CN" dirty="0">
                <a:sym typeface="+mn-ea"/>
              </a:rPr>
              <a:t>”</a:t>
            </a:r>
            <a:r>
              <a:rPr dirty="0">
                <a:sym typeface="+mn-ea"/>
              </a:rPr>
              <a:t>。</a:t>
            </a:r>
            <a:r>
              <a:rPr lang="en-US" altLang="zh-CN" dirty="0">
                <a:sym typeface="+mn-ea"/>
              </a:rPr>
              <a:t>“</a:t>
            </a:r>
            <a:r>
              <a:rPr dirty="0">
                <a:sym typeface="+mn-ea"/>
              </a:rPr>
              <a:t>万王之王，万主之主</a:t>
            </a:r>
            <a:r>
              <a:rPr lang="en-US" altLang="zh-CN" dirty="0">
                <a:sym typeface="+mn-ea"/>
              </a:rPr>
              <a:t>”</a:t>
            </a:r>
            <a:r>
              <a:rPr dirty="0">
                <a:sym typeface="+mn-ea"/>
              </a:rPr>
              <a:t>是帝国元首的称号。</a:t>
            </a:r>
          </a:p>
          <a:p>
            <a:r>
              <a:rPr dirty="0">
                <a:sym typeface="+mn-ea"/>
              </a:rPr>
              <a:t>公开宣告耶稣是主，意味着背叛凯撒。当时的信徒是在生死的考验中跟随耶稣基督。</a:t>
            </a:r>
            <a:endParaRPr lang="en-US" altLang="zh-CN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主权福音的挑战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众人听见从死里复活的话，就有讥诮他的，又有人说：“我们再听你讲这个吧！” </a:t>
            </a:r>
            <a:r>
              <a:rPr lang="en-US" altLang="zh-CN" dirty="0"/>
              <a:t>(</a:t>
            </a:r>
            <a:r>
              <a:rPr lang="zh-CN" altLang="en-US" dirty="0"/>
              <a:t>徒 </a:t>
            </a:r>
            <a:r>
              <a:rPr lang="en-US" altLang="zh-CN" dirty="0"/>
              <a:t>17:32)</a:t>
            </a:r>
          </a:p>
          <a:p>
            <a:r>
              <a:rPr lang="zh-CN" altLang="en-US" dirty="0"/>
              <a:t>找不着他们，就把耶孙和几个弟兄拉到地方官那里，喊叫说：“那搅乱天下的也到这里来了，耶孙收留他们。这些人都违背凯撒的命令，说另有一个王耶稣。”（徒 17:6-7 ）</a:t>
            </a:r>
          </a:p>
          <a:p>
            <a:r>
              <a:rPr lang="zh-CN" altLang="en-US" b="1" dirty="0"/>
              <a:t>保罗的罪名是传讲另一个</a:t>
            </a:r>
            <a:r>
              <a:rPr lang="en-US" altLang="zh-CN" b="1" dirty="0"/>
              <a:t>“</a:t>
            </a:r>
            <a:r>
              <a:rPr b="1" dirty="0"/>
              <a:t>王，耶稣</a:t>
            </a:r>
            <a:r>
              <a:rPr lang="en-US" altLang="zh-CN" b="1" dirty="0"/>
              <a:t>”</a:t>
            </a:r>
            <a:r>
              <a:rPr b="1" dirty="0"/>
              <a:t>。如果保罗单单讲信耶稣可以复活，顶多遭遇耻笑，但不会遭遇逼迫。但福音不能回避</a:t>
            </a:r>
            <a:r>
              <a:rPr lang="en-US" altLang="zh-CN" b="1" dirty="0"/>
              <a:t>“</a:t>
            </a:r>
            <a:r>
              <a:rPr b="1" dirty="0"/>
              <a:t>耶稣作王</a:t>
            </a:r>
            <a:r>
              <a:rPr lang="en-US" altLang="zh-CN" b="1" dirty="0"/>
              <a:t>”</a:t>
            </a:r>
            <a:r>
              <a:rPr b="1" dirty="0"/>
              <a:t>的核心信息。</a:t>
            </a:r>
            <a:endParaRPr lang="en-US" b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主权福音的挑战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试想，你是一个古代君王，听说自己的臣民中间有人在传扬，会有另一个君王到来，要建立另一个国，并且呼召人们跟随，作为国家政权会有怎样的反应？</a:t>
            </a:r>
          </a:p>
          <a:p>
            <a:r>
              <a:rPr dirty="0"/>
              <a:t>在耶稣和使徒的时代，福音的运动更像一场政治运动</a:t>
            </a:r>
            <a:r>
              <a:rPr lang="zh-CN" altLang="en-US" dirty="0"/>
              <a:t>，</a:t>
            </a:r>
            <a:r>
              <a:rPr dirty="0"/>
              <a:t>而非宗教运动</a:t>
            </a:r>
            <a:r>
              <a:rPr lang="zh-CN" altLang="en-US" dirty="0"/>
              <a:t>，更不是文化运动</a:t>
            </a:r>
            <a:r>
              <a:rPr dirty="0"/>
              <a:t>。福音里有不可回避的，令人不安的层面。正因为如此，相信福音跟随耶稣的人</a:t>
            </a:r>
            <a:r>
              <a:rPr lang="en-US" dirty="0" err="1"/>
              <a:t>必须充分</a:t>
            </a:r>
            <a:r>
              <a:rPr dirty="0"/>
              <a:t>做好</a:t>
            </a:r>
            <a:r>
              <a:rPr lang="zh-CN" altLang="en-US" dirty="0"/>
              <a:t>受逼迫的</a:t>
            </a:r>
            <a:r>
              <a:rPr dirty="0"/>
              <a:t>心理准备。</a:t>
            </a:r>
            <a:endParaRPr lang="en-US" dirty="0"/>
          </a:p>
          <a:p>
            <a:r>
              <a:rPr lang="zh-CN" altLang="en-US" dirty="0"/>
              <a:t>当初使徒们都是以生命为代价来跟随耶稣，以至于发出巨大的生命影响力。</a:t>
            </a:r>
            <a:endParaRPr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宣讲主权福音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传福音的核心意义在于</a:t>
            </a:r>
            <a:r>
              <a:rPr lang="zh-CN" altLang="en-US" dirty="0">
                <a:solidFill>
                  <a:srgbClr val="FF0000"/>
                </a:solidFill>
              </a:rPr>
              <a:t>宣告</a:t>
            </a:r>
            <a:r>
              <a:rPr lang="zh-CN" altLang="en-US" dirty="0"/>
              <a:t>耶稣基督在全地的主权。好比一群使者走遍被侵占的领地，宣告君王的回归，呼召百姓悔改，重新效忠君王。</a:t>
            </a:r>
          </a:p>
          <a:p>
            <a:r>
              <a:rPr lang="zh-CN" altLang="en-US" dirty="0"/>
              <a:t>传福音最终指向对耶稣基督主权的宣告。但宣告耶稣基督的主权之前需要许多的铺垫。见证人需要传递上帝的恩典，需要展示可靠的品格，以至让人们相信他所宣告的信息。</a:t>
            </a:r>
          </a:p>
          <a:p>
            <a:r>
              <a:rPr lang="zh-CN" altLang="en-US" dirty="0"/>
              <a:t>给与恩典是福音的预备，效忠耶稣的主权才是传福音的目的。</a:t>
            </a:r>
            <a:endParaRPr lang="en-US" altLang="zh-CN" dirty="0"/>
          </a:p>
          <a:p>
            <a:r>
              <a:rPr lang="zh-CN" altLang="en-US" dirty="0"/>
              <a:t>福音不仅是给不信的人，同时也是给信徒，为了使信徒信仰归正，信心稳固、成长。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讨论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为何要从神国的救赎计划来阐述福音？</a:t>
            </a:r>
            <a:endParaRPr lang="en-US" altLang="zh-CN" dirty="0"/>
          </a:p>
          <a:p>
            <a:r>
              <a:rPr lang="zh-CN" altLang="en-US" dirty="0"/>
              <a:t>接受神的爱与顺服耶稣基督的主权有何区别？</a:t>
            </a:r>
            <a:endParaRPr lang="en-US" altLang="zh-CN" dirty="0"/>
          </a:p>
          <a:p>
            <a:r>
              <a:rPr lang="zh-CN" altLang="en-US" dirty="0"/>
              <a:t>主权福音会对信徒生命带来怎样的影响？</a:t>
            </a:r>
            <a:endParaRPr lang="en-US" altLang="zh-CN" dirty="0"/>
          </a:p>
          <a:p>
            <a:r>
              <a:rPr lang="zh-CN" altLang="en-US" dirty="0"/>
              <a:t>宣讲主权福音会带来怎样的挑战？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第一章 主权福音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Arial" panose="020B0604020202090204" pitchFamily="34" charset="0"/>
              </a:rPr>
              <a:t>目录</a:t>
            </a: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CONTENTS</a:t>
            </a: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90204" pitchFamily="34" charset="0"/>
              <a:ea typeface="微软雅黑" panose="020B0503020204020204" pitchFamily="34" charset="-122"/>
              <a:cs typeface="+mn-cs"/>
              <a:sym typeface="Arial" panose="020B0604020202090204" pitchFamily="34" charset="0"/>
            </a:endParaRPr>
          </a:p>
        </p:txBody>
      </p:sp>
      <p:cxnSp>
        <p:nvCxnSpPr>
          <p:cNvPr id="38" name="直接连接符 37"/>
          <p:cNvCxnSpPr/>
          <p:nvPr>
            <p:custDataLst>
              <p:tags r:id="rId5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17" name="文本框 16"/>
          <p:cNvSpPr txBox="1"/>
          <p:nvPr>
            <p:custDataLst>
              <p:tags r:id="rId7"/>
            </p:custDataLst>
          </p:nvPr>
        </p:nvSpPr>
        <p:spPr>
          <a:xfrm>
            <a:off x="5768975" y="1784985"/>
            <a:ext cx="817880" cy="6451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01.</a:t>
            </a:r>
          </a:p>
        </p:txBody>
      </p:sp>
      <p:sp>
        <p:nvSpPr>
          <p:cNvPr id="18" name="文本框 17"/>
          <p:cNvSpPr txBox="1"/>
          <p:nvPr>
            <p:custDataLst>
              <p:tags r:id="rId8"/>
            </p:custDataLst>
          </p:nvPr>
        </p:nvSpPr>
        <p:spPr>
          <a:xfrm>
            <a:off x="6706235" y="1784985"/>
            <a:ext cx="4418965" cy="64516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主权福音</a:t>
            </a:r>
          </a:p>
        </p:txBody>
      </p:sp>
      <p:sp>
        <p:nvSpPr>
          <p:cNvPr id="15" name="文本框 14"/>
          <p:cNvSpPr txBox="1"/>
          <p:nvPr>
            <p:custDataLst>
              <p:tags r:id="rId9"/>
            </p:custDataLst>
          </p:nvPr>
        </p:nvSpPr>
        <p:spPr>
          <a:xfrm>
            <a:off x="5768975" y="2648585"/>
            <a:ext cx="817880" cy="6451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02.</a:t>
            </a:r>
          </a:p>
        </p:txBody>
      </p:sp>
      <p:sp>
        <p:nvSpPr>
          <p:cNvPr id="10" name="文本框 9"/>
          <p:cNvSpPr txBox="1"/>
          <p:nvPr>
            <p:custDataLst>
              <p:tags r:id="rId10"/>
            </p:custDataLst>
          </p:nvPr>
        </p:nvSpPr>
        <p:spPr>
          <a:xfrm>
            <a:off x="5768975" y="3512185"/>
            <a:ext cx="817880" cy="6451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03.</a:t>
            </a:r>
          </a:p>
        </p:txBody>
      </p:sp>
      <p:sp>
        <p:nvSpPr>
          <p:cNvPr id="23" name="文本框 22"/>
          <p:cNvSpPr txBox="1"/>
          <p:nvPr>
            <p:custDataLst>
              <p:tags r:id="rId11"/>
            </p:custDataLst>
          </p:nvPr>
        </p:nvSpPr>
        <p:spPr>
          <a:xfrm>
            <a:off x="5768975" y="4375785"/>
            <a:ext cx="817880" cy="6451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04.</a:t>
            </a:r>
          </a:p>
        </p:txBody>
      </p:sp>
      <p:sp>
        <p:nvSpPr>
          <p:cNvPr id="28" name="文本框 27"/>
          <p:cNvSpPr txBox="1"/>
          <p:nvPr>
            <p:custDataLst>
              <p:tags r:id="rId12"/>
            </p:custDataLst>
          </p:nvPr>
        </p:nvSpPr>
        <p:spPr>
          <a:xfrm>
            <a:off x="5768975" y="5239385"/>
            <a:ext cx="817880" cy="6451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05.</a:t>
            </a:r>
          </a:p>
        </p:txBody>
      </p:sp>
      <p:sp>
        <p:nvSpPr>
          <p:cNvPr id="26" name="文本框 25"/>
          <p:cNvSpPr txBox="1"/>
          <p:nvPr>
            <p:custDataLst>
              <p:tags r:id="rId13"/>
            </p:custDataLst>
          </p:nvPr>
        </p:nvSpPr>
        <p:spPr>
          <a:xfrm>
            <a:off x="6706235" y="2648585"/>
            <a:ext cx="4418965" cy="64516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信心与主权福音</a:t>
            </a:r>
          </a:p>
        </p:txBody>
      </p:sp>
      <p:sp>
        <p:nvSpPr>
          <p:cNvPr id="27" name="文本框 26"/>
          <p:cNvSpPr txBox="1"/>
          <p:nvPr>
            <p:custDataLst>
              <p:tags r:id="rId14"/>
            </p:custDataLst>
          </p:nvPr>
        </p:nvSpPr>
        <p:spPr>
          <a:xfrm>
            <a:off x="6706235" y="3512185"/>
            <a:ext cx="4418965" cy="64516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救赎与主权福音</a:t>
            </a:r>
          </a:p>
        </p:txBody>
      </p:sp>
      <p:sp>
        <p:nvSpPr>
          <p:cNvPr id="29" name="文本框 28"/>
          <p:cNvSpPr txBox="1"/>
          <p:nvPr>
            <p:custDataLst>
              <p:tags r:id="rId15"/>
            </p:custDataLst>
          </p:nvPr>
        </p:nvSpPr>
        <p:spPr>
          <a:xfrm>
            <a:off x="6706235" y="4375785"/>
            <a:ext cx="4418965" cy="64516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国度、权柄、荣耀</a:t>
            </a:r>
          </a:p>
        </p:txBody>
      </p:sp>
      <p:sp>
        <p:nvSpPr>
          <p:cNvPr id="30" name="文本框 29"/>
          <p:cNvSpPr txBox="1"/>
          <p:nvPr>
            <p:custDataLst>
              <p:tags r:id="rId16"/>
            </p:custDataLst>
          </p:nvPr>
        </p:nvSpPr>
        <p:spPr>
          <a:xfrm>
            <a:off x="6706235" y="5235575"/>
            <a:ext cx="4418965" cy="64516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主权与盟约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什么是福音？</a:t>
            </a: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耶稣基督为我钉死在十字架上，耶稣基督赦免了我的罪，耶稣基督使我死里复活，耶稣基督将来领我进入神的国。耶稣基督已经为我作了一切，我什么都不需要作，只要相信、接受。</a:t>
            </a:r>
          </a:p>
          <a:p>
            <a:endParaRPr lang="zh-CN" altLang="en-US" dirty="0"/>
          </a:p>
          <a:p>
            <a:r>
              <a:rPr lang="zh-CN" altLang="en-US" dirty="0"/>
              <a:t>似乎正确的教义，明显错误的焦点。</a:t>
            </a:r>
          </a:p>
          <a:p>
            <a:r>
              <a:rPr lang="zh-CN" altLang="en-US" dirty="0"/>
              <a:t>福音的焦点是人还是神（耶稣基督）？</a:t>
            </a:r>
            <a:endParaRPr lang="en-US" altLang="zh-CN" dirty="0"/>
          </a:p>
          <a:p>
            <a:r>
              <a:rPr lang="zh-CN" altLang="en-US" dirty="0"/>
              <a:t>在耶稣基督的福音中得救是福音的果效，而非福音的内容。</a:t>
            </a:r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旧约的福音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/>
              <a:t>耶稣的时代，犹太人有着强烈的弥赛亚盼望情结。他们正急切地盼望预言者的弥赛亚（</a:t>
            </a:r>
            <a:r>
              <a:rPr lang="en-US" altLang="zh-CN" dirty="0"/>
              <a:t>“</a:t>
            </a:r>
            <a:r>
              <a:rPr dirty="0"/>
              <a:t>那先知</a:t>
            </a:r>
            <a:r>
              <a:rPr lang="en-US" altLang="zh-CN" dirty="0"/>
              <a:t>”</a:t>
            </a:r>
            <a:r>
              <a:rPr dirty="0"/>
              <a:t>）出现，赶走罗马殖民者和希律的统治，带领以色列的复兴。那时耶和华藉着弥赛亚亲自作王，这就是他们盼望的神国。</a:t>
            </a:r>
          </a:p>
          <a:p>
            <a:r>
              <a:rPr dirty="0"/>
              <a:t>当时的犹太人对福音的盼望来自以赛亚先知的主要预言：</a:t>
            </a:r>
          </a:p>
          <a:p>
            <a:r>
              <a:rPr b="1" u="sng" dirty="0"/>
              <a:t>赛 52:7那报佳音、传平安、报好信、传救恩的，对锡安说：“</a:t>
            </a:r>
            <a:r>
              <a:rPr b="1" u="sng" dirty="0">
                <a:solidFill>
                  <a:srgbClr val="FF0000"/>
                </a:solidFill>
              </a:rPr>
              <a:t>你的　神作王了</a:t>
            </a:r>
            <a:r>
              <a:rPr b="1" u="sng" dirty="0"/>
              <a:t>！”这人的脚登山何等佳美。</a:t>
            </a:r>
          </a:p>
          <a:p>
            <a:r>
              <a:rPr lang="en-US" altLang="zh-CN" dirty="0"/>
              <a:t>“</a:t>
            </a:r>
            <a:r>
              <a:rPr dirty="0"/>
              <a:t>你的神作王。</a:t>
            </a:r>
            <a:r>
              <a:rPr lang="en-US" altLang="zh-CN" dirty="0"/>
              <a:t>”</a:t>
            </a:r>
            <a:r>
              <a:rPr dirty="0"/>
              <a:t>意味着上帝公义、圣洁的统治，人民安居乐业，幸福生活。</a:t>
            </a:r>
            <a:endParaRPr lang="en-US" dirty="0"/>
          </a:p>
          <a:p>
            <a:r>
              <a:rPr lang="zh-CN" altLang="en-US" b="1" dirty="0"/>
              <a:t>天国福音的焦点是“耶和华作王”。</a:t>
            </a:r>
            <a:endParaRPr b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旧约的福音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/>
              <a:t>“</a:t>
            </a:r>
            <a:r>
              <a:rPr b="1"/>
              <a:t>耶和华作王</a:t>
            </a:r>
            <a:r>
              <a:rPr lang="en-US" altLang="zh-CN" b="1"/>
              <a:t>”</a:t>
            </a:r>
            <a:r>
              <a:rPr b="1"/>
              <a:t>是旧约中不断出现的关键信息。</a:t>
            </a:r>
          </a:p>
          <a:p>
            <a:r>
              <a:t>因为耶和华是审判我们的，耶和华是给我们设律法的，耶和华是我们的王，他必拯救我们。 (赛 33:22)</a:t>
            </a:r>
          </a:p>
          <a:p>
            <a:r>
              <a:t>正如大卫所盼望的：代上 16:31愿天欢喜，愿地快乐，愿人在列邦中说：‘耶和华作王了！’</a:t>
            </a:r>
          </a:p>
          <a:p>
            <a:r>
              <a:t>耶和华藉着弥撒亚作王是敬虔的犹太人最深的盼望和喜乐。这就是旧约中福音的中心信息。</a:t>
            </a:r>
          </a:p>
          <a:p>
            <a:endParaRPr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罗马时代的福音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CN" altLang="en-US" dirty="0"/>
              <a:t>罗马的时代，“</a:t>
            </a:r>
            <a:r>
              <a:rPr dirty="0"/>
              <a:t>福音</a:t>
            </a:r>
            <a:r>
              <a:rPr lang="zh-CN" altLang="en-US" dirty="0"/>
              <a:t>”</a:t>
            </a:r>
            <a:r>
              <a:rPr dirty="0"/>
              <a:t>（</a:t>
            </a:r>
            <a:r>
              <a:rPr lang="en-US" altLang="zh-CN" dirty="0" err="1"/>
              <a:t>euaggelion</a:t>
            </a:r>
            <a:r>
              <a:rPr lang="en-US" altLang="zh-CN" dirty="0"/>
              <a:t>)</a:t>
            </a:r>
            <a:r>
              <a:rPr dirty="0"/>
              <a:t>不是一个普通的好消息，而是一个政治术语（好像现代的</a:t>
            </a:r>
            <a:r>
              <a:rPr lang="en-US" altLang="zh-CN" dirty="0"/>
              <a:t>“</a:t>
            </a:r>
            <a:r>
              <a:rPr dirty="0"/>
              <a:t>红头文件</a:t>
            </a:r>
            <a:r>
              <a:rPr lang="en-US" altLang="zh-CN" dirty="0"/>
              <a:t>”</a:t>
            </a:r>
            <a:r>
              <a:rPr dirty="0"/>
              <a:t>）。在君王登基或者国家获得重大胜利时，由罗马官员在公共集市公开宣告（</a:t>
            </a:r>
            <a:r>
              <a:rPr lang="en-US" altLang="zh-CN" dirty="0" err="1"/>
              <a:t>kerusoo</a:t>
            </a:r>
            <a:r>
              <a:rPr dirty="0"/>
              <a:t>）。</a:t>
            </a:r>
          </a:p>
          <a:p>
            <a:r>
              <a:rPr dirty="0"/>
              <a:t>当凯撒奥古斯都登基（在 </a:t>
            </a:r>
            <a:r>
              <a:rPr lang="en-US" altLang="zh-CN" dirty="0"/>
              <a:t>28BC</a:t>
            </a:r>
            <a:r>
              <a:rPr dirty="0"/>
              <a:t>）成为罗马第一任皇帝时，有一则碑文记载如下：</a:t>
            </a:r>
            <a:r>
              <a:rPr lang="en-US" altLang="zh-CN" dirty="0"/>
              <a:t>“</a:t>
            </a:r>
            <a:r>
              <a:rPr sz="2000" i="1" dirty="0"/>
              <a:t>以关怀和热忱治理哦我们全面生活的上天，如今藉着</a:t>
            </a:r>
            <a:r>
              <a:rPr lang="zh-CN" altLang="en-US" sz="2000" i="1" dirty="0"/>
              <a:t>所赐</a:t>
            </a:r>
            <a:r>
              <a:rPr sz="2000" i="1" dirty="0"/>
              <a:t>奥古斯都为人类定下最完美的结局，使他充满美德来从事对人类有益的工作，好似为我们及我们的后代差来了一位救主，使战事停歇，在各地建立秩序……此神（奥古斯都）的生辰为</a:t>
            </a:r>
            <a:r>
              <a:rPr sz="2000" i="1" dirty="0">
                <a:solidFill>
                  <a:srgbClr val="FF0000"/>
                </a:solidFill>
              </a:rPr>
              <a:t>世上福音的起头</a:t>
            </a:r>
            <a:r>
              <a:rPr sz="2000" i="1" dirty="0"/>
              <a:t>。藉着他而临到人间…… </a:t>
            </a:r>
            <a:r>
              <a:rPr lang="en-US" altLang="zh-CN" dirty="0"/>
              <a:t>”</a:t>
            </a:r>
            <a:r>
              <a:rPr lang="en-US" altLang="zh-CN" sz="2000" dirty="0"/>
              <a:t>[</a:t>
            </a:r>
            <a:r>
              <a:rPr sz="2000" dirty="0"/>
              <a:t>这段碑文是在小亚细亚的普里恩（Priene）上发现的，Priene Inscription, edited by F. Hiller Von Gatringen, 105,40</a:t>
            </a:r>
            <a:r>
              <a:rPr lang="en-US" altLang="zh-CN" sz="2000" dirty="0"/>
              <a:t>]</a:t>
            </a:r>
            <a:endParaRPr lang="en-US" altLang="zh-CN" sz="1665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耶稣作王的福音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dirty="0"/>
              <a:t>作王：耶稣基督的显现是神国君王的登基。</a:t>
            </a:r>
          </a:p>
          <a:p>
            <a:r>
              <a:rPr dirty="0"/>
              <a:t>得胜：耶稣基督的十字架和复活是耶稣基督的完全得胜。包括：胜过死亡的权势、罪恶的权势和撒旦的权势。</a:t>
            </a:r>
          </a:p>
          <a:p>
            <a:endParaRPr dirty="0"/>
          </a:p>
          <a:p>
            <a:r>
              <a:rPr b="1" dirty="0"/>
              <a:t>太 27:37在他头以上安一个牌子，写着他的罪状，说：“</a:t>
            </a:r>
            <a:r>
              <a:rPr b="1" dirty="0">
                <a:solidFill>
                  <a:srgbClr val="FF0000"/>
                </a:solidFill>
              </a:rPr>
              <a:t>这是犹太人的王耶稣。</a:t>
            </a:r>
            <a:r>
              <a:rPr b="1" dirty="0"/>
              <a:t>”</a:t>
            </a:r>
          </a:p>
          <a:p>
            <a:r>
              <a:rPr dirty="0"/>
              <a:t>耶稣的罪名是</a:t>
            </a:r>
            <a:r>
              <a:rPr lang="en-US" altLang="zh-CN" dirty="0"/>
              <a:t>“</a:t>
            </a:r>
            <a:r>
              <a:rPr dirty="0"/>
              <a:t>犹太人的王</a:t>
            </a:r>
            <a:r>
              <a:rPr lang="en-US" altLang="zh-CN" dirty="0"/>
              <a:t>”</a:t>
            </a:r>
            <a:r>
              <a:rPr dirty="0"/>
              <a:t>。耶稣正是为此而来的，并且不仅仅是犹太人的王，更是世界的王。</a:t>
            </a:r>
            <a:endParaRPr lang="en-US" dirty="0"/>
          </a:p>
          <a:p>
            <a:r>
              <a:rPr lang="zh-CN" altLang="en-US" b="1" dirty="0"/>
              <a:t>十字架是耶稣登基的象征。</a:t>
            </a:r>
            <a:endParaRPr b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★</a:t>
            </a:r>
            <a:r>
              <a:rPr lang="zh-CN" altLang="en-US" dirty="0"/>
              <a:t>神国的救赎计划和主权福音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主权福音反映的是神国度的救赎计划。</a:t>
            </a:r>
            <a:endParaRPr lang="en-US" altLang="zh-CN" dirty="0"/>
          </a:p>
          <a:p>
            <a:r>
              <a:rPr lang="zh-CN" altLang="en-US" dirty="0"/>
              <a:t>上帝要夺回被撒旦窃取的主权，恢复他创造的世界。上帝差派了独生爱子耶稣基督，在十字架上击败死亡的权势、罪恶的权势和撒旦的权势，成为天国的君王。并且在耶稣基督的得胜中，赐给人类救恩。</a:t>
            </a:r>
            <a:endParaRPr lang="en-US" altLang="zh-CN" dirty="0"/>
          </a:p>
          <a:p>
            <a:r>
              <a:rPr lang="zh-CN" altLang="en-US" dirty="0"/>
              <a:t>福音的焦点是耶稣基督，并他成就了神的国度救赎计划。</a:t>
            </a:r>
            <a:endParaRPr lang="en-US" altLang="zh-CN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448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5300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98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17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7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57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611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70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38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883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720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51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951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93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88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06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34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56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965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02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79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543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244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70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38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29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52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97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10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666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815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584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774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668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598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924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747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761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8428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625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33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373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74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86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26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596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46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1148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291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556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828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96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69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  <p:tag name="REFSHAPE" val="107562258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076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3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5"/>
  <p:tag name="KSO_WM_SLIDE_INDEX" val="3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081"/>
  <p:tag name="KSO_WM_SLIDE_LAYOUT" val="a_b_l"/>
  <p:tag name="KSO_WM_SLIDE_LAYOUT_CNT" val="1_1_1"/>
  <p:tag name="KSO_WM_UNIT_SHOW_EDIT_AREA_INDICATION" val="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  <p:tag name="REFSHAPE" val="20947271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756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3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  <p:tag name="REFSHAPE" val="209473940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3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  <p:tag name="REFSHAPE" val="209470268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081_3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  <p:tag name="REFSHAPE" val="209474076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09476660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i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1_1"/>
  <p:tag name="KSO_WM_UNIT_TEXT_FILL_FORE_SCHEMECOLOR_INDEX" val="13"/>
  <p:tag name="KSO_WM_UNIT_TEXT_FILL_TYPE" val="1"/>
  <p:tag name="KSO_WM_UNIT_USESOURCEFORMAT_APPLY" val="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f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输入章节标题......"/>
  <p:tag name="KSO_WM_UNIT_NOCLEAR" val="0"/>
  <p:tag name="KSO_WM_UNIT_VALUE" val="16"/>
  <p:tag name="KSO_WM_DIAGRAM_GROUP_CODE" val="l1-1"/>
  <p:tag name="KSO_WM_UNIT_TYPE" val="l_h_f"/>
  <p:tag name="KSO_WM_UNIT_INDEX" val="1_1_1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i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2_1"/>
  <p:tag name="KSO_WM_UNIT_TEXT_FILL_FORE_SCHEMECOLOR_INDEX" val="13"/>
  <p:tag name="KSO_WM_UNIT_TEXT_FILL_TYPE" val="1"/>
  <p:tag name="KSO_WM_UNIT_USESOURCEFORMAT_APPLY" val="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i*1_3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3_1"/>
  <p:tag name="KSO_WM_UNIT_TEXT_FILL_FORE_SCHEMECOLOR_INDEX" val="13"/>
  <p:tag name="KSO_WM_UNIT_TEXT_FILL_TYPE" val="1"/>
  <p:tag name="KSO_WM_UNIT_USESOURCEFORMAT_APPLY" val="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i*1_4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4_1"/>
  <p:tag name="KSO_WM_UNIT_TEXT_FILL_FORE_SCHEMECOLOR_INDEX" val="13"/>
  <p:tag name="KSO_WM_UNIT_TEXT_FILL_TYPE" val="1"/>
  <p:tag name="KSO_WM_UNIT_USESOURCEFORMAT_APPLY" val="1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i*1_5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5_1"/>
  <p:tag name="KSO_WM_UNIT_TEXT_FILL_FORE_SCHEMECOLOR_INDEX" val="13"/>
  <p:tag name="KSO_WM_UNIT_TEXT_FILL_TYPE" val="1"/>
  <p:tag name="KSO_WM_UNIT_USESOURCEFORMAT_APPLY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036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f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输入章节标题......"/>
  <p:tag name="KSO_WM_UNIT_NOCLEAR" val="0"/>
  <p:tag name="KSO_WM_UNIT_VALUE" val="16"/>
  <p:tag name="KSO_WM_DIAGRAM_GROUP_CODE" val="l1-1"/>
  <p:tag name="KSO_WM_UNIT_TYPE" val="l_h_f"/>
  <p:tag name="KSO_WM_UNIT_INDEX" val="1_2_1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f*1_3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输入章节标题......"/>
  <p:tag name="KSO_WM_UNIT_NOCLEAR" val="0"/>
  <p:tag name="KSO_WM_UNIT_VALUE" val="16"/>
  <p:tag name="KSO_WM_DIAGRAM_GROUP_CODE" val="l1-1"/>
  <p:tag name="KSO_WM_UNIT_TYPE" val="l_h_f"/>
  <p:tag name="KSO_WM_UNIT_INDEX" val="1_3_1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f*1_4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输入章节标题......"/>
  <p:tag name="KSO_WM_UNIT_NOCLEAR" val="0"/>
  <p:tag name="KSO_WM_UNIT_VALUE" val="16"/>
  <p:tag name="KSO_WM_DIAGRAM_GROUP_CODE" val="l1-1"/>
  <p:tag name="KSO_WM_UNIT_TYPE" val="l_h_f"/>
  <p:tag name="KSO_WM_UNIT_INDEX" val="1_4_1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f*1_5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输入章节标题......"/>
  <p:tag name="KSO_WM_UNIT_NOCLEAR" val="0"/>
  <p:tag name="KSO_WM_UNIT_VALUE" val="16"/>
  <p:tag name="KSO_WM_DIAGRAM_GROUP_CODE" val="l1-1"/>
  <p:tag name="KSO_WM_UNIT_TYPE" val="l_h_f"/>
  <p:tag name="KSO_WM_UNIT_INDEX" val="1_5_1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黑白圆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987</Words>
  <Application>Microsoft Office PowerPoint</Application>
  <PresentationFormat>宽屏</PresentationFormat>
  <Paragraphs>92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21" baseType="lpstr">
      <vt:lpstr>Yuanti SC</vt:lpstr>
      <vt:lpstr>等线</vt:lpstr>
      <vt:lpstr>等线 Light</vt:lpstr>
      <vt:lpstr>Arial</vt:lpstr>
      <vt:lpstr>Wingdings</vt:lpstr>
      <vt:lpstr>Office 主题​​</vt:lpstr>
      <vt:lpstr>黑白圆</vt:lpstr>
      <vt:lpstr>PowerPoint 演示文稿</vt:lpstr>
      <vt:lpstr>第一章 主权福音</vt:lpstr>
      <vt:lpstr>PowerPoint 演示文稿</vt:lpstr>
      <vt:lpstr>什么是福音？</vt:lpstr>
      <vt:lpstr>旧约的福音</vt:lpstr>
      <vt:lpstr>旧约的福音</vt:lpstr>
      <vt:lpstr>罗马时代的福音</vt:lpstr>
      <vt:lpstr>耶稣作王的福音</vt:lpstr>
      <vt:lpstr>★神国的救赎计划和主权福音</vt:lpstr>
      <vt:lpstr>福音的中心信息</vt:lpstr>
      <vt:lpstr>主权福音的挑战</vt:lpstr>
      <vt:lpstr>主权福音的挑战</vt:lpstr>
      <vt:lpstr>宣讲主权福音</vt:lpstr>
      <vt:lpstr>讨论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王操</dc:creator>
  <cp:lastModifiedBy>王操</cp:lastModifiedBy>
  <cp:revision>1</cp:revision>
  <dcterms:created xsi:type="dcterms:W3CDTF">2023-08-20T08:36:56Z</dcterms:created>
  <dcterms:modified xsi:type="dcterms:W3CDTF">2023-08-20T08:38:01Z</dcterms:modified>
</cp:coreProperties>
</file>