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09" r:id="rId4"/>
    <p:sldId id="420" r:id="rId5"/>
    <p:sldId id="416" r:id="rId6"/>
    <p:sldId id="418" r:id="rId7"/>
    <p:sldId id="429" r:id="rId8"/>
    <p:sldId id="430" r:id="rId9"/>
    <p:sldId id="431" r:id="rId10"/>
    <p:sldId id="432" r:id="rId11"/>
    <p:sldId id="433" r:id="rId12"/>
    <p:sldId id="434" r:id="rId13"/>
    <p:sldId id="435" r:id="rId14"/>
    <p:sldId id="436" r:id="rId15"/>
    <p:sldId id="437" r:id="rId16"/>
    <p:sldId id="422" r:id="rId17"/>
    <p:sldId id="439" r:id="rId18"/>
    <p:sldId id="440" r:id="rId19"/>
    <p:sldId id="421" r:id="rId20"/>
    <p:sldId id="442" r:id="rId21"/>
    <p:sldId id="443" r:id="rId22"/>
    <p:sldId id="444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6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7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FFD4E3-2C16-E1A1-F49B-338F7D2A5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ACD81E6-9EA0-0095-46FC-0117E51E5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5BBC9C-35A4-0B59-FC77-D5625358C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22C0-2117-495F-97DA-959ED9A2BB0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E8F793-96A5-5FB4-EADD-0C9ACC6E9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190104-4184-6AE0-F706-631150F1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9A9F-2F32-4403-A532-EC3D894230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259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9AD484-0CC0-1C56-0BAF-839484E8E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BCA9C56-BA7D-E896-A342-607E2035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E26F9B1-2768-FEFC-1452-AA9CBFD47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22C0-2117-495F-97DA-959ED9A2BB0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2CABFB-9F1B-3A22-CC14-A31F517A2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5D7347-571B-CBF4-A2E3-F934C1A45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9A9F-2F32-4403-A532-EC3D894230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07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15625E5-B509-C2B9-CDF8-CB5B00939C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5AE4421-F478-8255-9AD5-17650BD3D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F970D02-6968-F93C-A247-2CE8220ED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22C0-2117-495F-97DA-959ED9A2BB0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453B00B-8B4D-73E0-74AD-D48972FF6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1D8130-D7F2-25CC-A7FE-A4D31F10F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9A9F-2F32-4403-A532-EC3D894230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031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089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1071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2604571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主权福音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5517193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645403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729747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99169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64180027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E039A7-0711-4448-AC78-DA4F30657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138A62-E755-D6F6-FB74-893DA6491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24EF852-C3F0-5915-52FD-B50F407E0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22C0-2117-495F-97DA-959ED9A2BB0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1AE063A-99C9-6003-5962-01506AFA3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30337A-64FA-933F-CFAE-EA0E524B0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9A9F-2F32-4403-A532-EC3D894230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17270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4507523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45142352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1183599457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9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9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主权福音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409964058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9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723616679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9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614091048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EFA358-3903-838E-0EA4-C7005E070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22552F1-1BE8-7E92-9CDD-4ACECA098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2BE942-EC84-5AA4-86E7-5C34D93FE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22C0-2117-495F-97DA-959ED9A2BB0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6CBC0B-456B-AA7E-5C8C-51F9C127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529506-16A6-7157-1DAD-D458BF67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9A9F-2F32-4403-A532-EC3D894230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582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D445C0-E0D2-2003-4D11-8D3DD85B1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D5FE3D-FA07-CAE8-CE62-36F176E648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DD2BF12-04F7-F20F-E1F0-C36E86844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FC33403-B8A2-A289-E07C-20BA3D125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22C0-2117-495F-97DA-959ED9A2BB0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2CD71DA-F40B-B1A5-6FB5-27683A979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3D519B7-9DF1-B212-8095-E096C166C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9A9F-2F32-4403-A532-EC3D894230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960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807A9A-269B-2303-1B5D-B3FFC28A7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A9798FE-BAAA-9118-6A60-5186F58BE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37D02EC-68D5-6863-3CD2-19D6E6B69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A971FDB-7BD1-3CE0-5AD1-ADC4A04126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363FE59-4060-9774-575B-F86ADF46C0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58821AD-9CD7-B31B-ED17-873A492C7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22C0-2117-495F-97DA-959ED9A2BB0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0FD9D85-ACA9-1545-FD9D-EC1F0417B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E500976-1634-A566-4873-C83C6F12D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9A9F-2F32-4403-A532-EC3D894230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435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9A23EE-5597-1D87-F276-0DF09B336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46DA547-19D2-C7DA-4B4E-60A1062E3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22C0-2117-495F-97DA-959ED9A2BB0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9174F77-06EC-FFA9-C373-DB94EC478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7E4892A-129E-67E4-0956-B45AF6BAB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9A9F-2F32-4403-A532-EC3D894230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410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9CBF47D-9920-B623-4956-27DF733A9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22C0-2117-495F-97DA-959ED9A2BB0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CCCD34E-6D39-2E7D-C30A-6A307B63D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372D57F-B7DC-54F4-7CAC-9C496EB69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9A9F-2F32-4403-A532-EC3D894230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985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2EE6B4-9139-AC8B-5BEF-BB1BADE8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B6CC6C-05DE-9422-84A3-E79DDFF07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DEA2F47-80A3-1738-FA8D-7A20F49D9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FFCEA3-5A62-E6A5-32AA-F98136B10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22C0-2117-495F-97DA-959ED9A2BB0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2742E8C-7434-77C7-2CE8-CC3F7A2C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03E818F-6FC3-DCAF-0639-3BDCEC52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9A9F-2F32-4403-A532-EC3D894230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23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D46D3A-10C1-13CB-4A69-8DADBC8F7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535D7A1-35BB-D5B5-4934-C3CEA9478C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E58B686-8D3C-DE77-3DA2-08233D1D3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BCEB15-848F-0A80-33E8-B81A9106E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22C0-2117-495F-97DA-959ED9A2BB0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3C19133-FB84-A831-F5AA-1AFA3D54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21532A9-6850-7FBE-0C19-A6B4A7E13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9A9F-2F32-4403-A532-EC3D894230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623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BD3EC47-996C-BB3A-EA74-5EDA9F8B1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2879E7-05E6-305C-A56E-0DB8DE6BE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A8591A-1D72-8BED-7C37-2B2E80598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E22C0-2117-495F-97DA-959ED9A2BB0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B3DD4B-F4D3-9771-C115-C41091169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F147EE-08BA-5357-7819-B5A0F4B86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59A9F-2F32-4403-A532-EC3D894230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10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78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13.xml"/><Relationship Id="rId3" Type="http://schemas.openxmlformats.org/officeDocument/2006/relationships/tags" Target="../tags/tag108.xml"/><Relationship Id="rId7" Type="http://schemas.openxmlformats.org/officeDocument/2006/relationships/tags" Target="../tags/tag112.xml"/><Relationship Id="rId12" Type="http://schemas.openxmlformats.org/officeDocument/2006/relationships/slideLayout" Target="../slideLayouts/slideLayout1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tags" Target="../tags/tag111.xml"/><Relationship Id="rId11" Type="http://schemas.openxmlformats.org/officeDocument/2006/relationships/tags" Target="../tags/tag116.xml"/><Relationship Id="rId5" Type="http://schemas.openxmlformats.org/officeDocument/2006/relationships/tags" Target="../tags/tag110.xml"/><Relationship Id="rId10" Type="http://schemas.openxmlformats.org/officeDocument/2006/relationships/tags" Target="../tags/tag115.xml"/><Relationship Id="rId4" Type="http://schemas.openxmlformats.org/officeDocument/2006/relationships/tags" Target="../tags/tag109.xml"/><Relationship Id="rId9" Type="http://schemas.openxmlformats.org/officeDocument/2006/relationships/tags" Target="../tags/tag1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26.xml"/><Relationship Id="rId3" Type="http://schemas.openxmlformats.org/officeDocument/2006/relationships/tags" Target="../tags/tag121.xml"/><Relationship Id="rId7" Type="http://schemas.openxmlformats.org/officeDocument/2006/relationships/tags" Target="../tags/tag125.xml"/><Relationship Id="rId12" Type="http://schemas.openxmlformats.org/officeDocument/2006/relationships/slideLayout" Target="../slideLayouts/slideLayout18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6" Type="http://schemas.openxmlformats.org/officeDocument/2006/relationships/tags" Target="../tags/tag124.xml"/><Relationship Id="rId11" Type="http://schemas.openxmlformats.org/officeDocument/2006/relationships/tags" Target="../tags/tag129.xml"/><Relationship Id="rId5" Type="http://schemas.openxmlformats.org/officeDocument/2006/relationships/tags" Target="../tags/tag123.xml"/><Relationship Id="rId10" Type="http://schemas.openxmlformats.org/officeDocument/2006/relationships/tags" Target="../tags/tag128.xml"/><Relationship Id="rId4" Type="http://schemas.openxmlformats.org/officeDocument/2006/relationships/tags" Target="../tags/tag122.xml"/><Relationship Id="rId9" Type="http://schemas.openxmlformats.org/officeDocument/2006/relationships/tags" Target="../tags/tag1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4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slideLayout" Target="../slideLayouts/slideLayout18.xml"/><Relationship Id="rId5" Type="http://schemas.openxmlformats.org/officeDocument/2006/relationships/tags" Target="../tags/tag84.xml"/><Relationship Id="rId4" Type="http://schemas.openxmlformats.org/officeDocument/2006/relationships/tags" Target="../tags/tag8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8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3" Type="http://schemas.openxmlformats.org/officeDocument/2006/relationships/tags" Target="../tags/tag88.xml"/><Relationship Id="rId7" Type="http://schemas.openxmlformats.org/officeDocument/2006/relationships/tags" Target="../tags/tag92.xml"/><Relationship Id="rId12" Type="http://schemas.openxmlformats.org/officeDocument/2006/relationships/slideLayout" Target="../slideLayouts/slideLayout1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11" Type="http://schemas.openxmlformats.org/officeDocument/2006/relationships/tags" Target="../tags/tag96.xml"/><Relationship Id="rId5" Type="http://schemas.openxmlformats.org/officeDocument/2006/relationships/tags" Target="../tags/tag90.xml"/><Relationship Id="rId10" Type="http://schemas.openxmlformats.org/officeDocument/2006/relationships/tags" Target="../tags/tag95.xml"/><Relationship Id="rId4" Type="http://schemas.openxmlformats.org/officeDocument/2006/relationships/tags" Target="../tags/tag89.xml"/><Relationship Id="rId9" Type="http://schemas.openxmlformats.org/officeDocument/2006/relationships/tags" Target="../tags/tag9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DCF05A-70D8-0FB0-0A21-876C3EBF84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05BFF54-B059-9944-EA97-C5DBE64231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0326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耶稣的教导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太 5:3-10“虚心的人有福了，因为</a:t>
            </a:r>
            <a:r>
              <a:rPr lang="zh-CN" altLang="en-US">
                <a:solidFill>
                  <a:srgbClr val="FF0000"/>
                </a:solidFill>
              </a:rPr>
              <a:t>天国</a:t>
            </a:r>
            <a:r>
              <a:rPr lang="zh-CN" altLang="en-US"/>
              <a:t>是他们的。</a:t>
            </a:r>
            <a:r>
              <a:rPr lang="en-US" altLang="zh-CN"/>
              <a:t>……</a:t>
            </a:r>
            <a:r>
              <a:rPr lang="zh-CN" altLang="en-US"/>
              <a:t>为义受逼迫的人有福了，因为</a:t>
            </a:r>
            <a:r>
              <a:rPr lang="zh-CN" altLang="en-US">
                <a:solidFill>
                  <a:srgbClr val="FF0000"/>
                </a:solidFill>
              </a:rPr>
              <a:t>天国</a:t>
            </a:r>
            <a:r>
              <a:rPr lang="zh-CN" altLang="en-US"/>
              <a:t>是他们的。</a:t>
            </a:r>
          </a:p>
          <a:p>
            <a:r>
              <a:rPr lang="zh-CN" altLang="en-US"/>
              <a:t>太 6:9-13“所以，你们祷告要这样说：‘我们在天上的父，愿人都尊你的名为圣。愿</a:t>
            </a:r>
            <a:r>
              <a:rPr lang="zh-CN" altLang="en-US">
                <a:solidFill>
                  <a:srgbClr val="FF0000"/>
                </a:solidFill>
              </a:rPr>
              <a:t>你的国</a:t>
            </a:r>
            <a:r>
              <a:rPr lang="zh-CN" altLang="en-US"/>
              <a:t>降临。愿你的旨意行在地上，如同行在天上。</a:t>
            </a:r>
            <a:r>
              <a:rPr lang="en-US" altLang="zh-CN"/>
              <a:t>……</a:t>
            </a:r>
            <a:r>
              <a:rPr lang="zh-CN" altLang="en-US"/>
              <a:t>因为</a:t>
            </a:r>
            <a:r>
              <a:rPr lang="zh-CN" altLang="en-US">
                <a:solidFill>
                  <a:srgbClr val="FF0000"/>
                </a:solidFill>
              </a:rPr>
              <a:t>国度、权柄、荣耀</a:t>
            </a:r>
            <a:r>
              <a:rPr lang="zh-CN" altLang="en-US"/>
              <a:t>，全是你的，直到永远。阿们’”</a:t>
            </a:r>
          </a:p>
          <a:p>
            <a:r>
              <a:rPr lang="zh-CN" altLang="en-US"/>
              <a:t>太 6:32-33这都是外邦人所求的。你们需用的这一切东西，你们的天父是知道的。你们要</a:t>
            </a:r>
            <a:r>
              <a:rPr lang="zh-CN" altLang="en-US">
                <a:solidFill>
                  <a:srgbClr val="FF0000"/>
                </a:solidFill>
              </a:rPr>
              <a:t>先求他的国和他的义</a:t>
            </a:r>
            <a:r>
              <a:rPr lang="zh-CN" altLang="en-US"/>
              <a:t>，这些东西都要加给你们了。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耶稣的教导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太 13:11耶稣回答说：“因为</a:t>
            </a:r>
            <a:r>
              <a:rPr lang="zh-CN" altLang="en-US">
                <a:solidFill>
                  <a:srgbClr val="FF0000"/>
                </a:solidFill>
              </a:rPr>
              <a:t>天国的奥秘</a:t>
            </a:r>
            <a:r>
              <a:rPr lang="zh-CN" altLang="en-US"/>
              <a:t>，只叫你们知道，不叫他们知道。</a:t>
            </a:r>
          </a:p>
          <a:p>
            <a:r>
              <a:rPr lang="zh-CN" altLang="en-US"/>
              <a:t>太 13:24耶稣又设个比喻对他们说：“</a:t>
            </a:r>
            <a:r>
              <a:rPr lang="zh-CN" altLang="en-US">
                <a:solidFill>
                  <a:srgbClr val="FF0000"/>
                </a:solidFill>
              </a:rPr>
              <a:t>天国好像</a:t>
            </a:r>
            <a:r>
              <a:rPr lang="zh-CN" altLang="en-US"/>
              <a:t>人撒好种在田里，</a:t>
            </a:r>
          </a:p>
          <a:p>
            <a:r>
              <a:rPr lang="zh-CN" altLang="en-US"/>
              <a:t>太 13:31他又设个比喻对他们说：“</a:t>
            </a:r>
            <a:r>
              <a:rPr lang="zh-CN" altLang="en-US">
                <a:solidFill>
                  <a:srgbClr val="FF0000"/>
                </a:solidFill>
              </a:rPr>
              <a:t>天国好像</a:t>
            </a:r>
            <a:r>
              <a:rPr lang="zh-CN" altLang="en-US"/>
              <a:t>一粒芥菜种，有人拿去种在田里。</a:t>
            </a:r>
          </a:p>
          <a:p>
            <a:r>
              <a:rPr lang="zh-CN" altLang="en-US"/>
              <a:t>太 13:33他又对他们讲个比喻说：“</a:t>
            </a:r>
            <a:r>
              <a:rPr lang="zh-CN" altLang="en-US">
                <a:solidFill>
                  <a:srgbClr val="FF0000"/>
                </a:solidFill>
              </a:rPr>
              <a:t>天国好像</a:t>
            </a:r>
            <a:r>
              <a:rPr lang="zh-CN" altLang="en-US"/>
              <a:t>面酵，有妇人拿来，藏在三斗面里，直等全团都发起来。”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耶稣的教导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太 13:44-47“</a:t>
            </a:r>
            <a:r>
              <a:rPr lang="zh-CN" altLang="en-US">
                <a:solidFill>
                  <a:srgbClr val="FF0000"/>
                </a:solidFill>
              </a:rPr>
              <a:t>天国好像</a:t>
            </a:r>
            <a:r>
              <a:rPr lang="zh-CN" altLang="en-US"/>
              <a:t>宝贝藏在地里，人遇见了就把它藏起来，欢欢喜喜地去变卖一切所有的，买这块地。”</a:t>
            </a:r>
          </a:p>
          <a:p>
            <a:r>
              <a:rPr lang="zh-CN" altLang="en-US"/>
              <a:t>“</a:t>
            </a:r>
            <a:r>
              <a:rPr lang="zh-CN" altLang="en-US">
                <a:solidFill>
                  <a:srgbClr val="FF0000"/>
                </a:solidFill>
              </a:rPr>
              <a:t>天国又好像</a:t>
            </a:r>
            <a:r>
              <a:rPr lang="zh-CN" altLang="en-US"/>
              <a:t>买卖人寻找好珠子，遇见一颗重价的珠子，就去变卖他一切所有的，买了这颗珠子。”</a:t>
            </a:r>
          </a:p>
          <a:p>
            <a:r>
              <a:rPr lang="zh-CN" altLang="en-US"/>
              <a:t>“</a:t>
            </a:r>
            <a:r>
              <a:rPr lang="zh-CN" altLang="en-US">
                <a:solidFill>
                  <a:srgbClr val="FF0000"/>
                </a:solidFill>
              </a:rPr>
              <a:t>天国又好像</a:t>
            </a:r>
            <a:r>
              <a:rPr lang="zh-CN" altLang="en-US"/>
              <a:t>网撒在海里，聚拢各样水族。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耶稣的教导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太 20:1“因为</a:t>
            </a:r>
            <a:r>
              <a:rPr lang="zh-CN" altLang="en-US">
                <a:solidFill>
                  <a:srgbClr val="FF0000"/>
                </a:solidFill>
              </a:rPr>
              <a:t>天国好像</a:t>
            </a:r>
            <a:r>
              <a:rPr lang="zh-CN" altLang="en-US"/>
              <a:t>家主清早出去，雇人进他的葡萄园作工，</a:t>
            </a:r>
            <a:r>
              <a:rPr lang="en-US" altLang="zh-CN"/>
              <a:t>……</a:t>
            </a:r>
          </a:p>
          <a:p>
            <a:r>
              <a:rPr lang="en-US" altLang="zh-CN"/>
              <a:t>太 22:2“</a:t>
            </a:r>
            <a:r>
              <a:rPr lang="en-US" altLang="zh-CN">
                <a:solidFill>
                  <a:srgbClr val="FF0000"/>
                </a:solidFill>
              </a:rPr>
              <a:t>天国好比一</a:t>
            </a:r>
            <a:r>
              <a:rPr lang="en-US" altLang="zh-CN"/>
              <a:t>个王为他儿子摆设娶亲的筵席，……</a:t>
            </a:r>
          </a:p>
          <a:p>
            <a:r>
              <a:rPr lang="en-US" altLang="zh-CN"/>
              <a:t>太 25:1“那时，</a:t>
            </a:r>
            <a:r>
              <a:rPr lang="en-US" altLang="zh-CN">
                <a:solidFill>
                  <a:srgbClr val="FF0000"/>
                </a:solidFill>
              </a:rPr>
              <a:t>天国好比</a:t>
            </a:r>
            <a:r>
              <a:rPr lang="en-US" altLang="zh-CN"/>
              <a:t>十个童女拿着灯，出去迎接新郎。……</a:t>
            </a:r>
          </a:p>
          <a:p>
            <a:r>
              <a:rPr lang="en-US" altLang="zh-CN"/>
              <a:t>太 25:14“</a:t>
            </a:r>
            <a:r>
              <a:rPr lang="en-US" altLang="zh-CN">
                <a:solidFill>
                  <a:srgbClr val="FF0000"/>
                </a:solidFill>
              </a:rPr>
              <a:t>天国又好比</a:t>
            </a:r>
            <a:r>
              <a:rPr lang="en-US" altLang="zh-CN"/>
              <a:t>一个人要往外国去，就叫了仆人来，把他的家业交给他们，……</a:t>
            </a:r>
          </a:p>
          <a:p>
            <a:r>
              <a:rPr lang="en-US" altLang="zh-CN"/>
              <a:t>太 25:34于是，王要向那右边的说：‘你们这蒙我父赐福的，可来承受那创世以来为你们</a:t>
            </a:r>
            <a:r>
              <a:rPr lang="en-US" altLang="zh-CN">
                <a:solidFill>
                  <a:srgbClr val="FF0000"/>
                </a:solidFill>
              </a:rPr>
              <a:t>所预备的国</a:t>
            </a:r>
            <a:r>
              <a:rPr lang="en-US" altLang="zh-CN"/>
              <a:t>。……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耶稣最后的教导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徒 1:3他受害之后，用许多的凭据将自己活活地显给使徒看，四十天之久向他们显现，讲说　</a:t>
            </a:r>
            <a:r>
              <a:rPr dirty="0">
                <a:solidFill>
                  <a:srgbClr val="FF0000"/>
                </a:solidFill>
              </a:rPr>
              <a:t>神国</a:t>
            </a:r>
            <a:r>
              <a:rPr strike="sngStrike" dirty="0">
                <a:solidFill>
                  <a:srgbClr val="FF0000"/>
                </a:solidFill>
                <a:uFillTx/>
              </a:rPr>
              <a:t>的事</a:t>
            </a:r>
            <a:r>
              <a:rPr dirty="0"/>
              <a:t>。【原文没有</a:t>
            </a:r>
            <a:r>
              <a:rPr lang="en-US" altLang="zh-CN" dirty="0"/>
              <a:t>“</a:t>
            </a:r>
            <a:r>
              <a:rPr dirty="0"/>
              <a:t>的事</a:t>
            </a:r>
            <a:r>
              <a:rPr lang="en-US" altLang="zh-CN" dirty="0"/>
              <a:t>”</a:t>
            </a:r>
            <a:r>
              <a:rPr dirty="0"/>
              <a:t>】</a:t>
            </a:r>
            <a:endParaRPr lang="en-US" dirty="0"/>
          </a:p>
          <a:p>
            <a:r>
              <a:rPr lang="el-GR" sz="20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οἷς καὶ παρέστησεν ἑαυτὸν ζῶντα μετὰ τὸ παθεῖν αὐτὸν ἐν πολλοῖς τεκμηρίοις δι' ἡμερῶν τεσσεράκοντα ὀπτανόμενος αὐτοῖς καὶ λέγων τὰ περὶ </a:t>
            </a:r>
            <a:r>
              <a:rPr lang="el-GR" sz="2000" dirty="0">
                <a:solidFill>
                  <a:srgbClr val="FF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τῆς βασιλείας τοῦ θεοῦ</a:t>
            </a:r>
            <a:r>
              <a:rPr lang="el-GR" sz="20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· (</a:t>
            </a:r>
            <a:r>
              <a:rPr lang="zh-CN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徒 </a:t>
            </a:r>
            <a:r>
              <a:rPr lang="en-US" altLang="zh-CN" sz="20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1:3)</a:t>
            </a:r>
            <a:endParaRPr sz="2000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pitchFamily="34" charset="-122"/>
              <a:cs typeface="+mn-cs"/>
              <a:sym typeface="Arial" panose="020B0604020202090204" pitchFamily="34" charset="0"/>
            </a:endParaRPr>
          </a:p>
        </p:txBody>
      </p:sp>
      <p:sp>
        <p:nvSpPr>
          <p:cNvPr id="17" name="文本框 16"/>
          <p:cNvSpPr txBox="1"/>
          <p:nvPr>
            <p:custDataLst>
              <p:tags r:id="rId5"/>
            </p:custDataLst>
          </p:nvPr>
        </p:nvSpPr>
        <p:spPr>
          <a:xfrm>
            <a:off x="5768975" y="2133599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01.</a:t>
            </a:r>
          </a:p>
        </p:txBody>
      </p:sp>
      <p:sp>
        <p:nvSpPr>
          <p:cNvPr id="18" name="文本框 17"/>
          <p:cNvSpPr txBox="1"/>
          <p:nvPr>
            <p:custDataLst>
              <p:tags r:id="rId6"/>
            </p:custDataLst>
          </p:nvPr>
        </p:nvSpPr>
        <p:spPr>
          <a:xfrm>
            <a:off x="6878955" y="2133599"/>
            <a:ext cx="4246245" cy="8316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耶稣所传的福音</a:t>
            </a:r>
          </a:p>
        </p:txBody>
      </p:sp>
      <p:sp>
        <p:nvSpPr>
          <p:cNvPr id="26" name="文本框 25"/>
          <p:cNvSpPr txBox="1"/>
          <p:nvPr>
            <p:custDataLst>
              <p:tags r:id="rId7"/>
            </p:custDataLst>
          </p:nvPr>
        </p:nvSpPr>
        <p:spPr>
          <a:xfrm>
            <a:off x="5768975" y="3418840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02.</a:t>
            </a:r>
          </a:p>
        </p:txBody>
      </p:sp>
      <p:sp>
        <p:nvSpPr>
          <p:cNvPr id="27" name="文本框 26"/>
          <p:cNvSpPr txBox="1"/>
          <p:nvPr>
            <p:custDataLst>
              <p:tags r:id="rId8"/>
            </p:custDataLst>
          </p:nvPr>
        </p:nvSpPr>
        <p:spPr>
          <a:xfrm>
            <a:off x="6878955" y="3418840"/>
            <a:ext cx="4246245" cy="8316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使徒所传的福音</a:t>
            </a:r>
          </a:p>
        </p:txBody>
      </p:sp>
      <p:sp>
        <p:nvSpPr>
          <p:cNvPr id="29" name="文本框 28"/>
          <p:cNvSpPr txBox="1"/>
          <p:nvPr>
            <p:custDataLst>
              <p:tags r:id="rId9"/>
            </p:custDataLst>
          </p:nvPr>
        </p:nvSpPr>
        <p:spPr>
          <a:xfrm>
            <a:off x="5768975" y="4704079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03.</a:t>
            </a:r>
          </a:p>
        </p:txBody>
      </p:sp>
      <p:sp>
        <p:nvSpPr>
          <p:cNvPr id="30" name="文本框 29"/>
          <p:cNvSpPr txBox="1"/>
          <p:nvPr>
            <p:custDataLst>
              <p:tags r:id="rId10"/>
            </p:custDataLst>
          </p:nvPr>
        </p:nvSpPr>
        <p:spPr>
          <a:xfrm>
            <a:off x="6878955" y="4704079"/>
            <a:ext cx="4246245" cy="8316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今日所传的福音</a:t>
            </a:r>
          </a:p>
        </p:txBody>
      </p:sp>
      <p:cxnSp>
        <p:nvCxnSpPr>
          <p:cNvPr id="38" name="直接连接符 37"/>
          <p:cNvCxnSpPr/>
          <p:nvPr>
            <p:custDataLst>
              <p:tags r:id="rId11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使徒所传的福音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徒 8:12及至他们信了腓利所传　</a:t>
            </a:r>
            <a:r>
              <a:rPr lang="zh-CN" altLang="en-US" dirty="0">
                <a:solidFill>
                  <a:srgbClr val="FF0000"/>
                </a:solidFill>
              </a:rPr>
              <a:t>神国的福音</a:t>
            </a:r>
            <a:r>
              <a:rPr lang="zh-CN" altLang="en-US" dirty="0"/>
              <a:t>和</a:t>
            </a:r>
            <a:r>
              <a:rPr lang="zh-CN" altLang="en-US" dirty="0">
                <a:solidFill>
                  <a:srgbClr val="FF0000"/>
                </a:solidFill>
              </a:rPr>
              <a:t>耶稣基督的名</a:t>
            </a:r>
            <a:r>
              <a:rPr lang="zh-CN" altLang="en-US" dirty="0"/>
              <a:t>，连男带女就受了洗。</a:t>
            </a:r>
          </a:p>
          <a:p>
            <a:r>
              <a:rPr lang="zh-CN" altLang="en-US" dirty="0"/>
              <a:t>徒 19:8保罗进会堂放胆讲道，一连三个月，辩论　</a:t>
            </a:r>
            <a:r>
              <a:rPr lang="zh-CN" altLang="en-US" dirty="0">
                <a:solidFill>
                  <a:srgbClr val="FF0000"/>
                </a:solidFill>
              </a:rPr>
              <a:t>神国</a:t>
            </a:r>
            <a:r>
              <a:rPr lang="zh-CN" altLang="en-US" strike="sngStrike" dirty="0">
                <a:solidFill>
                  <a:srgbClr val="FF0000"/>
                </a:solidFill>
                <a:uFillTx/>
              </a:rPr>
              <a:t>的事</a:t>
            </a:r>
            <a:r>
              <a:rPr lang="zh-CN" altLang="en-US" dirty="0"/>
              <a:t>，劝化众人。</a:t>
            </a:r>
          </a:p>
          <a:p>
            <a:r>
              <a:rPr lang="zh-CN" altLang="en-US" dirty="0"/>
              <a:t>徒 20:25“我素常在你们中间来往，传讲　</a:t>
            </a:r>
            <a:r>
              <a:rPr lang="zh-CN" altLang="en-US" dirty="0">
                <a:solidFill>
                  <a:srgbClr val="FF0000"/>
                </a:solidFill>
              </a:rPr>
              <a:t>神国</a:t>
            </a:r>
            <a:r>
              <a:rPr lang="zh-CN" altLang="en-US" dirty="0">
                <a:solidFill>
                  <a:srgbClr val="FF0000"/>
                </a:solidFill>
                <a:uFillTx/>
              </a:rPr>
              <a:t>的道</a:t>
            </a:r>
            <a:r>
              <a:rPr lang="zh-CN" altLang="en-US" dirty="0"/>
              <a:t>。如今我晓得，你们以后都不得再见我的面了。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使徒所传的福音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徒 28:23他们和保罗约定了日子，就有许多人到他的寓处来。保罗从早到晚对他们讲论这事，证明　</a:t>
            </a:r>
            <a:r>
              <a:rPr lang="zh-CN" altLang="en-US" dirty="0">
                <a:solidFill>
                  <a:srgbClr val="FF0000"/>
                </a:solidFill>
              </a:rPr>
              <a:t>神国</a:t>
            </a:r>
            <a:r>
              <a:rPr lang="zh-CN" altLang="en-US" strike="sngStrike" dirty="0">
                <a:solidFill>
                  <a:srgbClr val="FF0000"/>
                </a:solidFill>
                <a:uFillTx/>
              </a:rPr>
              <a:t>的道</a:t>
            </a:r>
            <a:r>
              <a:rPr lang="zh-CN" altLang="en-US" dirty="0"/>
              <a:t>，引摩西的律法和先知的书，以</a:t>
            </a:r>
            <a:r>
              <a:rPr lang="zh-CN" altLang="en-US" dirty="0">
                <a:solidFill>
                  <a:srgbClr val="FF0000"/>
                </a:solidFill>
              </a:rPr>
              <a:t>耶稣的事</a:t>
            </a:r>
            <a:r>
              <a:rPr lang="zh-CN" altLang="en-US" dirty="0"/>
              <a:t>劝勉他们。</a:t>
            </a:r>
          </a:p>
          <a:p>
            <a:r>
              <a:rPr lang="zh-CN" altLang="en-US" dirty="0"/>
              <a:t>徒 28:31放胆传讲　</a:t>
            </a:r>
            <a:r>
              <a:rPr lang="zh-CN" altLang="en-US" dirty="0">
                <a:solidFill>
                  <a:srgbClr val="FF0000"/>
                </a:solidFill>
              </a:rPr>
              <a:t>神国</a:t>
            </a:r>
            <a:r>
              <a:rPr lang="zh-CN" altLang="en-US" strike="sngStrike" dirty="0">
                <a:solidFill>
                  <a:srgbClr val="FF0000"/>
                </a:solidFill>
                <a:uFillTx/>
              </a:rPr>
              <a:t>的道</a:t>
            </a:r>
            <a:r>
              <a:rPr lang="zh-CN" altLang="en-US" dirty="0"/>
              <a:t>，将</a:t>
            </a:r>
            <a:r>
              <a:rPr lang="zh-CN" altLang="en-US" dirty="0">
                <a:solidFill>
                  <a:srgbClr val="FF0000"/>
                </a:solidFill>
              </a:rPr>
              <a:t>主耶稣基督</a:t>
            </a:r>
            <a:r>
              <a:rPr lang="zh-CN" altLang="en-US" strike="sngStrike" dirty="0">
                <a:solidFill>
                  <a:srgbClr val="FF0000"/>
                </a:solidFill>
              </a:rPr>
              <a:t>的事</a:t>
            </a:r>
            <a:r>
              <a:rPr lang="zh-CN" altLang="en-US" dirty="0">
                <a:solidFill>
                  <a:schemeClr val="tx1"/>
                </a:solidFill>
              </a:rPr>
              <a:t>教</a:t>
            </a:r>
            <a:r>
              <a:rPr lang="zh-CN" altLang="en-US" dirty="0"/>
              <a:t>导人，并没有人禁止。</a:t>
            </a:r>
          </a:p>
          <a:p>
            <a:endParaRPr lang="zh-CN" altLang="en-US" dirty="0"/>
          </a:p>
          <a:p>
            <a:r>
              <a:rPr lang="zh-CN" altLang="en-US" b="1" dirty="0"/>
              <a:t>注意：所有这些信息都围绕着</a:t>
            </a:r>
            <a:r>
              <a:rPr lang="en-US" altLang="zh-CN" b="1" dirty="0"/>
              <a:t>“</a:t>
            </a:r>
            <a:r>
              <a:rPr b="1" dirty="0"/>
              <a:t>神的国</a:t>
            </a:r>
            <a:r>
              <a:rPr lang="en-US" altLang="zh-CN" b="1" dirty="0"/>
              <a:t>”</a:t>
            </a:r>
            <a:r>
              <a:rPr b="1" dirty="0"/>
              <a:t>或者</a:t>
            </a:r>
            <a:r>
              <a:rPr lang="en-US" altLang="zh-CN" b="1" dirty="0"/>
              <a:t>“</a:t>
            </a:r>
            <a:r>
              <a:rPr b="1" dirty="0"/>
              <a:t>天国</a:t>
            </a:r>
            <a:r>
              <a:rPr lang="en-US" altLang="zh-CN" b="1" dirty="0"/>
              <a:t>”</a:t>
            </a:r>
            <a:r>
              <a:rPr b="1" dirty="0"/>
              <a:t>。那么究竟什么是天国呢？天国在现代基督徒信仰中占怎样的位置呢？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pitchFamily="34" charset="-122"/>
              <a:cs typeface="+mn-cs"/>
              <a:sym typeface="Arial" panose="020B0604020202090204" pitchFamily="34" charset="0"/>
            </a:endParaRPr>
          </a:p>
        </p:txBody>
      </p:sp>
      <p:sp>
        <p:nvSpPr>
          <p:cNvPr id="17" name="文本框 16"/>
          <p:cNvSpPr txBox="1"/>
          <p:nvPr>
            <p:custDataLst>
              <p:tags r:id="rId5"/>
            </p:custDataLst>
          </p:nvPr>
        </p:nvSpPr>
        <p:spPr>
          <a:xfrm>
            <a:off x="5768975" y="2133599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01.</a:t>
            </a:r>
          </a:p>
        </p:txBody>
      </p:sp>
      <p:sp>
        <p:nvSpPr>
          <p:cNvPr id="18" name="文本框 17"/>
          <p:cNvSpPr txBox="1"/>
          <p:nvPr>
            <p:custDataLst>
              <p:tags r:id="rId6"/>
            </p:custDataLst>
          </p:nvPr>
        </p:nvSpPr>
        <p:spPr>
          <a:xfrm>
            <a:off x="6878955" y="2133599"/>
            <a:ext cx="4246245" cy="8316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耶稣所传的福音</a:t>
            </a:r>
          </a:p>
        </p:txBody>
      </p:sp>
      <p:sp>
        <p:nvSpPr>
          <p:cNvPr id="26" name="文本框 25"/>
          <p:cNvSpPr txBox="1"/>
          <p:nvPr>
            <p:custDataLst>
              <p:tags r:id="rId7"/>
            </p:custDataLst>
          </p:nvPr>
        </p:nvSpPr>
        <p:spPr>
          <a:xfrm>
            <a:off x="5768975" y="3418840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02.</a:t>
            </a:r>
          </a:p>
        </p:txBody>
      </p:sp>
      <p:sp>
        <p:nvSpPr>
          <p:cNvPr id="27" name="文本框 26"/>
          <p:cNvSpPr txBox="1"/>
          <p:nvPr>
            <p:custDataLst>
              <p:tags r:id="rId8"/>
            </p:custDataLst>
          </p:nvPr>
        </p:nvSpPr>
        <p:spPr>
          <a:xfrm>
            <a:off x="6878955" y="3418840"/>
            <a:ext cx="4246245" cy="8316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使徒所传的福音</a:t>
            </a:r>
          </a:p>
        </p:txBody>
      </p:sp>
      <p:sp>
        <p:nvSpPr>
          <p:cNvPr id="29" name="文本框 28"/>
          <p:cNvSpPr txBox="1"/>
          <p:nvPr>
            <p:custDataLst>
              <p:tags r:id="rId9"/>
            </p:custDataLst>
          </p:nvPr>
        </p:nvSpPr>
        <p:spPr>
          <a:xfrm>
            <a:off x="5768975" y="4704079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03.</a:t>
            </a:r>
          </a:p>
        </p:txBody>
      </p:sp>
      <p:sp>
        <p:nvSpPr>
          <p:cNvPr id="30" name="文本框 29"/>
          <p:cNvSpPr txBox="1"/>
          <p:nvPr>
            <p:custDataLst>
              <p:tags r:id="rId10"/>
            </p:custDataLst>
          </p:nvPr>
        </p:nvSpPr>
        <p:spPr>
          <a:xfrm>
            <a:off x="6878955" y="4704079"/>
            <a:ext cx="4246245" cy="8316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今日所传的福音</a:t>
            </a:r>
          </a:p>
        </p:txBody>
      </p:sp>
      <p:cxnSp>
        <p:nvCxnSpPr>
          <p:cNvPr id="38" name="直接连接符 37"/>
          <p:cNvCxnSpPr/>
          <p:nvPr>
            <p:custDataLst>
              <p:tags r:id="rId11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今日所传的福音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10185" indent="-210185" defTabSz="841375">
              <a:spcBef>
                <a:spcPts val="900"/>
              </a:spcBef>
              <a:defRPr sz="2390"/>
            </a:pPr>
            <a:r>
              <a:rPr sz="2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“</a:t>
            </a:r>
            <a:r>
              <a:rPr sz="2400" dirty="0" err="1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只要你接受耶稣基督作你个人的救主，就可以得到进入天堂的免费门票</a:t>
            </a:r>
            <a:r>
              <a:rPr sz="2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。</a:t>
            </a:r>
            <a:r>
              <a:rPr sz="2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”</a:t>
            </a:r>
            <a:endParaRPr sz="24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210185" indent="-210185" defTabSz="841375">
              <a:spcBef>
                <a:spcPts val="900"/>
              </a:spcBef>
              <a:defRPr sz="2390"/>
            </a:pPr>
            <a:r>
              <a:rPr sz="2400" dirty="0" err="1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福音是信仰的</a:t>
            </a:r>
            <a:r>
              <a:rPr lang="en-US" altLang="zh-CN" sz="2400" dirty="0" err="1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DNA</a:t>
            </a:r>
            <a:r>
              <a:rPr sz="2400" dirty="0" err="1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。怎样的福音，结出怎样的果子</a:t>
            </a:r>
            <a:r>
              <a:rPr sz="2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。</a:t>
            </a:r>
            <a:endParaRPr sz="24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Helvetica"/>
            </a:endParaRPr>
          </a:p>
          <a:p>
            <a:pPr marL="210185" indent="-210185" defTabSz="841375">
              <a:spcBef>
                <a:spcPts val="900"/>
              </a:spcBef>
              <a:defRPr sz="2390"/>
            </a:pPr>
            <a:r>
              <a:rPr sz="2400" dirty="0" err="1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错误的动机：速成福音看重的是决志人数，而非神的荣耀和大使命</a:t>
            </a:r>
            <a:r>
              <a:rPr sz="2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。</a:t>
            </a:r>
            <a:endParaRPr sz="24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Helvetica"/>
            </a:endParaRPr>
          </a:p>
          <a:p>
            <a:pPr marL="210185" indent="-210185" defTabSz="841375">
              <a:spcBef>
                <a:spcPts val="900"/>
              </a:spcBef>
              <a:defRPr sz="2390"/>
            </a:pPr>
            <a:r>
              <a:rPr sz="2400" dirty="0" err="1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错误的信息：福音不是邀请人接受免费礼物，而是呼召人跟随耶稣</a:t>
            </a:r>
            <a:r>
              <a:rPr sz="2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。</a:t>
            </a:r>
            <a:endParaRPr sz="24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Helvetica"/>
            </a:endParaRPr>
          </a:p>
          <a:p>
            <a:pPr marL="210185" indent="-210185" defTabSz="841375">
              <a:spcBef>
                <a:spcPts val="900"/>
              </a:spcBef>
              <a:defRPr sz="2390"/>
            </a:pPr>
            <a:r>
              <a:rPr sz="2400" dirty="0" err="1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错误的策略：给予恩典（爱）只是预备人进入福音，接受恩典（爱）并不等于接受福音</a:t>
            </a:r>
            <a:r>
              <a:rPr sz="2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。</a:t>
            </a:r>
            <a:endParaRPr sz="24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Helvetica"/>
            </a:endParaRPr>
          </a:p>
          <a:p>
            <a:pPr marL="210185" indent="-210185" defTabSz="841375">
              <a:spcBef>
                <a:spcPts val="900"/>
              </a:spcBef>
              <a:defRPr sz="2390"/>
            </a:pPr>
            <a:r>
              <a:rPr sz="2400" dirty="0" err="1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错误的目标：领人决志、受洗，参加主日聚会，并非完成使命，大使命要领人作主的门徒</a:t>
            </a:r>
            <a:r>
              <a:rPr sz="2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Helvetica"/>
              </a:rPr>
              <a:t>。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zh-CN"/>
              <a:t>国度神学 </a:t>
            </a:r>
            <a:r>
              <a:rPr lang="en-US" altLang="zh-CN"/>
              <a:t>I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  <a:p>
            <a:r>
              <a:rPr lang="zh-CN" altLang="en-US"/>
              <a:t>国度福音</a:t>
            </a: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小结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490345"/>
            <a:ext cx="8842375" cy="4759325"/>
          </a:xfrm>
        </p:spPr>
        <p:txBody>
          <a:bodyPr>
            <a:normAutofit fontScale="92500" lnSpcReduction="20000"/>
          </a:bodyPr>
          <a:lstStyle/>
          <a:p>
            <a:r>
              <a:rPr>
                <a:sym typeface="+mn-ea"/>
              </a:rPr>
              <a:t>在耶稣和使徒的教训中，</a:t>
            </a:r>
            <a:r>
              <a:rPr lang="en-US" altLang="zh-CN">
                <a:sym typeface="+mn-ea"/>
              </a:rPr>
              <a:t>“</a:t>
            </a:r>
            <a:r>
              <a:rPr>
                <a:sym typeface="+mn-ea"/>
              </a:rPr>
              <a:t>神的国</a:t>
            </a:r>
            <a:r>
              <a:rPr lang="en-US" altLang="zh-CN">
                <a:sym typeface="+mn-ea"/>
              </a:rPr>
              <a:t>”</a:t>
            </a:r>
            <a:r>
              <a:rPr>
                <a:sym typeface="+mn-ea"/>
              </a:rPr>
              <a:t>或者</a:t>
            </a:r>
            <a:r>
              <a:rPr lang="en-US" altLang="zh-CN">
                <a:sym typeface="+mn-ea"/>
              </a:rPr>
              <a:t>“</a:t>
            </a:r>
            <a:r>
              <a:rPr>
                <a:sym typeface="+mn-ea"/>
              </a:rPr>
              <a:t>天国</a:t>
            </a:r>
            <a:r>
              <a:rPr lang="en-US" altLang="zh-CN">
                <a:sym typeface="+mn-ea"/>
              </a:rPr>
              <a:t>”</a:t>
            </a:r>
            <a:r>
              <a:rPr>
                <a:sym typeface="+mn-ea"/>
              </a:rPr>
              <a:t>占据了中心位置。不能简单地将</a:t>
            </a:r>
            <a:r>
              <a:rPr lang="en-US" altLang="zh-CN">
                <a:sym typeface="+mn-ea"/>
              </a:rPr>
              <a:t>“</a:t>
            </a:r>
            <a:r>
              <a:rPr>
                <a:sym typeface="+mn-ea"/>
              </a:rPr>
              <a:t>神国</a:t>
            </a:r>
            <a:r>
              <a:rPr lang="en-US" altLang="zh-CN">
                <a:sym typeface="+mn-ea"/>
              </a:rPr>
              <a:t>”</a:t>
            </a:r>
            <a:r>
              <a:rPr>
                <a:sym typeface="+mn-ea"/>
              </a:rPr>
              <a:t>的信息简化为耶稣基督并他钉十字架。</a:t>
            </a:r>
          </a:p>
          <a:p>
            <a:r>
              <a:rPr>
                <a:sym typeface="+mn-ea"/>
              </a:rPr>
              <a:t>神的国与耶稣基督的事分属两个层面，又有机地统一在一起。单讲神的国或者单讲耶稣基督的事都不能构成完整的福音信息。</a:t>
            </a:r>
          </a:p>
          <a:p>
            <a:r>
              <a:rPr>
                <a:sym typeface="+mn-ea"/>
              </a:rPr>
              <a:t>大多数信徒对神的国缺乏正确、充分的认识，以至于不能完整地理解耶稣基督的福音。</a:t>
            </a:r>
          </a:p>
          <a:p>
            <a:r>
              <a:rPr>
                <a:sym typeface="+mn-ea"/>
              </a:rPr>
              <a:t>需要回到耶稣的时代，以当时的视角重新审视天国的福音，才能找到今日福音信息缺失的重要基因。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9620250" y="2606040"/>
            <a:ext cx="2315845" cy="2586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7" name="十字形 6"/>
          <p:cNvSpPr/>
          <p:nvPr/>
        </p:nvSpPr>
        <p:spPr>
          <a:xfrm>
            <a:off x="10321290" y="3442335"/>
            <a:ext cx="914400" cy="914400"/>
          </a:xfrm>
          <a:prstGeom prst="plus">
            <a:avLst>
              <a:gd name="adj" fmla="val 42569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9" name="矩形标注 8"/>
          <p:cNvSpPr/>
          <p:nvPr/>
        </p:nvSpPr>
        <p:spPr>
          <a:xfrm>
            <a:off x="9625330" y="1182370"/>
            <a:ext cx="914400" cy="611505"/>
          </a:xfrm>
          <a:prstGeom prst="wedgeRectCallout">
            <a:avLst>
              <a:gd name="adj1" fmla="val 27430"/>
              <a:gd name="adj2" fmla="val 26578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天国</a:t>
            </a:r>
          </a:p>
        </p:txBody>
      </p:sp>
      <p:sp>
        <p:nvSpPr>
          <p:cNvPr id="10" name="矩形标注 9"/>
          <p:cNvSpPr/>
          <p:nvPr/>
        </p:nvSpPr>
        <p:spPr>
          <a:xfrm>
            <a:off x="11021695" y="1793875"/>
            <a:ext cx="914400" cy="611505"/>
          </a:xfrm>
          <a:prstGeom prst="wedgeRectCallout">
            <a:avLst>
              <a:gd name="adj1" fmla="val -63611"/>
              <a:gd name="adj2" fmla="val 23463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耶稣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基督</a:t>
            </a: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讨论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描述你所认识的福音。</a:t>
            </a:r>
          </a:p>
          <a:p>
            <a:r>
              <a:rPr lang="zh-CN" altLang="en-US" dirty="0"/>
              <a:t>过去对福音与神国度的关系的认识是怎样的？</a:t>
            </a:r>
            <a:endParaRPr lang="en-US" altLang="zh-CN" dirty="0"/>
          </a:p>
          <a:p>
            <a:r>
              <a:rPr lang="en-US" altLang="zh-CN" dirty="0"/>
              <a:t>“</a:t>
            </a:r>
            <a:r>
              <a:rPr lang="zh-CN" altLang="en-US" dirty="0"/>
              <a:t>神的国</a:t>
            </a:r>
            <a:r>
              <a:rPr lang="en-US" altLang="zh-CN" dirty="0"/>
              <a:t>”</a:t>
            </a:r>
            <a:r>
              <a:rPr lang="zh-CN" altLang="en-US" dirty="0"/>
              <a:t>是福音中心信息还是另外附加信息？</a:t>
            </a:r>
            <a:endParaRPr lang="en-US" altLang="zh-CN" dirty="0"/>
          </a:p>
          <a:p>
            <a:r>
              <a:rPr lang="zh-CN" altLang="en-US" dirty="0"/>
              <a:t>今日所传讲的福音与耶稣基督和使徒传讲的福音有什么区别？</a:t>
            </a:r>
            <a:endParaRPr lang="en-US" altLang="zh-CN" dirty="0"/>
          </a:p>
          <a:p>
            <a:r>
              <a:rPr lang="zh-CN" altLang="en-US" dirty="0"/>
              <a:t>福音的</a:t>
            </a:r>
            <a:r>
              <a:rPr lang="zh-CN" altLang="en-US"/>
              <a:t>焦点究竟是什么？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接连接符 37"/>
          <p:cNvCxnSpPr/>
          <p:nvPr>
            <p:custDataLst>
              <p:tags r:id="rId2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5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12" name="矩形 11"/>
          <p:cNvSpPr/>
          <p:nvPr>
            <p:custDataLst>
              <p:tags r:id="rId5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pitchFamily="34" charset="-122"/>
              <a:cs typeface="+mn-cs"/>
              <a:sym typeface="Arial" panose="020B060402020209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859655" y="2437765"/>
            <a:ext cx="6265545" cy="3200400"/>
            <a:chOff x="7726" y="2848"/>
            <a:chExt cx="9867" cy="5040"/>
          </a:xfrm>
        </p:grpSpPr>
        <p:sp>
          <p:nvSpPr>
            <p:cNvPr id="4" name="内容占位符 3"/>
            <p:cNvSpPr>
              <a:spLocks noGrp="1"/>
            </p:cNvSpPr>
            <p:nvPr/>
          </p:nvSpPr>
          <p:spPr>
            <a:xfrm>
              <a:off x="7726" y="2848"/>
              <a:ext cx="4932" cy="5041"/>
            </a:xfrm>
            <a:prstGeom prst="rect">
              <a:avLst/>
            </a:prstGeom>
          </p:spPr>
          <p:txBody>
            <a:bodyPr vert="horz" lIns="90000" tIns="46800" rIns="90000" bIns="46800" rtlCol="0">
              <a:normAutofit/>
            </a:bodyPr>
            <a:lstStyle>
              <a:lvl1pPr marL="228600" marR="0" lvl="0" indent="-22860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90204" pitchFamily="34" charset="0"/>
                <a:buChar char="●"/>
                <a:defRPr kumimoji="0" lang="zh-CN" altLang="en-US" sz="1600" b="0" i="0" u="none" strike="noStrike" kern="1200" cap="none" spc="150" normalizeH="0" baseline="0" noProof="1" dirty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  <a:sym typeface="+mn-ea"/>
                </a:defRPr>
              </a:lvl1pPr>
              <a:lvl2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90204" pitchFamily="34" charset="0"/>
                <a:buChar char="●"/>
                <a:tabLst>
                  <a:tab pos="1609725" algn="l"/>
                </a:tabLst>
                <a:defRPr kumimoji="0" lang="zh-CN" altLang="en-US" sz="1600" b="0" i="0" u="none" strike="noStrike" kern="1200" cap="none" spc="150" normalizeH="0" baseline="0" noProof="1" dirty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  <a:sym typeface="+mn-ea"/>
                </a:defRPr>
              </a:lvl2pPr>
              <a:lvl3pPr marL="1143000" marR="0" lvl="2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90204" pitchFamily="34" charset="0"/>
                <a:buChar char="●"/>
                <a:defRPr kumimoji="0" lang="zh-CN" altLang="en-US" sz="1600" b="0" i="0" u="none" strike="noStrike" kern="1200" cap="none" spc="150" normalizeH="0" baseline="0" noProof="1" dirty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  <a:sym typeface="+mn-ea"/>
                </a:defRPr>
              </a:lvl3pPr>
              <a:lvl4pPr marL="1600200" marR="0" lvl="3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300"/>
                </a:spcAft>
                <a:buFont typeface="Wingdings" panose="05000000000000000000" charset="0"/>
                <a:buChar char=""/>
                <a:defRPr kumimoji="0" lang="zh-CN" altLang="en-US" sz="1400" b="0" i="0" u="none" strike="noStrike" kern="1200" cap="none" spc="150" normalizeH="0" baseline="0" noProof="1" dirty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  <a:sym typeface="+mn-ea"/>
                </a:defRPr>
              </a:lvl4pPr>
              <a:lvl5pPr marL="2057400" marR="0" lvl="4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300"/>
                </a:spcAft>
                <a:buFont typeface="Arial" panose="020B0604020202090204" pitchFamily="34" charset="0"/>
                <a:buChar char="•"/>
                <a:defRPr kumimoji="0" lang="zh-CN" altLang="en-US" sz="1400" b="0" i="0" u="none" strike="noStrike" kern="1200" cap="none" spc="150" normalizeH="0" baseline="0" noProof="1" dirty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  <a:sym typeface="+mn-ea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marR="0" lvl="0" indent="-22860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90204" pitchFamily="34" charset="0"/>
                <a:buChar char="●"/>
                <a:tabLst/>
                <a:defRPr/>
              </a:pPr>
              <a:r>
                <a:rPr kumimoji="0" lang="zh-CN" altLang="en-US" sz="2800" b="0" i="0" u="none" strike="noStrike" kern="1200" cap="none" spc="15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  <a:sym typeface="+mn-ea"/>
                </a:rPr>
                <a:t>国度福音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90204" pitchFamily="34" charset="0"/>
                <a:buChar char="●"/>
                <a:tabLst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  <a:sym typeface="+mn-ea"/>
                </a:rPr>
                <a:t>主权福音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90204" pitchFamily="34" charset="0"/>
                <a:buChar char="●"/>
                <a:tabLst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  <a:sym typeface="+mn-ea"/>
                </a:rPr>
                <a:t>使命福音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90204" pitchFamily="34" charset="0"/>
                <a:buChar char="●"/>
                <a:tabLst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  <a:sym typeface="+mn-ea"/>
                </a:rPr>
                <a:t>整全福音</a:t>
              </a:r>
            </a:p>
          </p:txBody>
        </p:sp>
        <p:sp>
          <p:nvSpPr>
            <p:cNvPr id="5" name="内容占位符 4"/>
            <p:cNvSpPr>
              <a:spLocks noGrp="1"/>
            </p:cNvSpPr>
            <p:nvPr/>
          </p:nvSpPr>
          <p:spPr>
            <a:xfrm>
              <a:off x="12879" y="2848"/>
              <a:ext cx="4714" cy="5041"/>
            </a:xfrm>
            <a:prstGeom prst="rect">
              <a:avLst/>
            </a:prstGeom>
          </p:spPr>
          <p:txBody>
            <a:bodyPr vert="horz" lIns="90000" tIns="46800" rIns="90000" bIns="46800" rtlCol="0">
              <a:normAutofit/>
            </a:bodyPr>
            <a:lstStyle>
              <a:lvl1pPr marL="228600" indent="-22860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90204" pitchFamily="34" charset="0"/>
                <a:buChar char="●"/>
                <a:defRPr sz="1600" u="none" strike="noStrike" kern="1200" cap="none" spc="150" normalizeH="0" baseline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90204" pitchFamily="34" charset="0"/>
                <a:buChar char="●"/>
                <a:tabLst>
                  <a:tab pos="1609725" algn="l"/>
                  <a:tab pos="1609725" algn="l"/>
                  <a:tab pos="1609725" algn="l"/>
                  <a:tab pos="1609725" algn="l"/>
                </a:tabLst>
                <a:defRPr sz="1600" u="none" strike="noStrike" kern="1200" cap="none" spc="150" normalizeH="0" baseline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90204" pitchFamily="34" charset="0"/>
                <a:buChar char="●"/>
                <a:defRPr sz="1600" u="none" strike="noStrike" kern="1200" cap="none" spc="150" normalizeH="0" baseline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300"/>
                </a:spcAft>
                <a:buFont typeface="Wingdings" panose="05000000000000000000" charset="0"/>
                <a:buChar char=""/>
                <a:defRPr sz="1400" u="none" strike="noStrike" kern="1200" cap="none" spc="150" normalizeH="0" baseline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300"/>
                </a:spcAft>
                <a:buFont typeface="Arial" panose="020B0604020202090204" pitchFamily="34" charset="0"/>
                <a:buChar char="•"/>
                <a:defRPr sz="1400" u="none" strike="noStrike" kern="1200" cap="none" spc="150" normalizeH="0" baseline="0">
                  <a:solidFill>
                    <a:schemeClr val="tx1">
                      <a:lumMod val="65000"/>
                      <a:lumOff val="35000"/>
                    </a:schemeClr>
                  </a:solidFill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marR="0" lvl="0" indent="-228600" algn="l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90204" pitchFamily="34" charset="0"/>
                <a:buChar char="●"/>
                <a:tabLst/>
                <a:defRPr/>
              </a:pPr>
              <a:r>
                <a:rPr kumimoji="0" lang="zh-CN" altLang="en-US" sz="2800" b="0" i="0" u="none" strike="noStrike" kern="1200" cap="none" spc="15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</a:rPr>
                <a:t>国度子民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90204" pitchFamily="34" charset="0"/>
                <a:buChar char="●"/>
                <a:tabLst>
                  <a:tab pos="1609725" algn="l"/>
                  <a:tab pos="1609725" algn="l"/>
                  <a:tab pos="1609725" algn="l"/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</a:rPr>
                <a:t>大使命门徒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90204" pitchFamily="34" charset="0"/>
                <a:buChar char="●"/>
                <a:tabLst>
                  <a:tab pos="1609725" algn="l"/>
                  <a:tab pos="1609725" algn="l"/>
                  <a:tab pos="1609725" algn="l"/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</a:rPr>
                <a:t>大使命家庭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90204" pitchFamily="34" charset="0"/>
                <a:buChar char="●"/>
                <a:tabLst>
                  <a:tab pos="1609725" algn="l"/>
                  <a:tab pos="1609725" algn="l"/>
                  <a:tab pos="1609725" algn="l"/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</a:rPr>
                <a:t>大使命教会</a:t>
              </a:r>
            </a:p>
            <a:p>
              <a:pPr marL="685800" marR="0" lvl="1" indent="-22860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90204" pitchFamily="34" charset="0"/>
                <a:buChar char="●"/>
                <a:tabLst>
                  <a:tab pos="1609725" algn="l"/>
                  <a:tab pos="1609725" algn="l"/>
                  <a:tab pos="1609725" algn="l"/>
                  <a:tab pos="1609725" algn="l"/>
                </a:tabLst>
                <a:defRPr/>
              </a:pPr>
              <a:r>
                <a:rPr kumimoji="0" lang="zh-CN" altLang="en-US" sz="2800" b="0" i="0" u="none" strike="noStrike" kern="1200" cap="none" spc="15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90204" pitchFamily="34" charset="0"/>
                  <a:ea typeface="微软雅黑" panose="020B0503020204020204" pitchFamily="34" charset="-122"/>
                  <a:cs typeface="+mn-cs"/>
                </a:rPr>
                <a:t>大使命生态</a:t>
              </a:r>
            </a:p>
          </p:txBody>
        </p:sp>
      </p:grp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国度神学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序言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pitchFamily="34" charset="-122"/>
              <a:cs typeface="+mn-cs"/>
              <a:sym typeface="Arial" panose="020B0604020202090204" pitchFamily="34" charset="0"/>
            </a:endParaRPr>
          </a:p>
        </p:txBody>
      </p:sp>
      <p:sp>
        <p:nvSpPr>
          <p:cNvPr id="17" name="文本框 16"/>
          <p:cNvSpPr txBox="1"/>
          <p:nvPr>
            <p:custDataLst>
              <p:tags r:id="rId5"/>
            </p:custDataLst>
          </p:nvPr>
        </p:nvSpPr>
        <p:spPr>
          <a:xfrm>
            <a:off x="5768975" y="2133599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01.</a:t>
            </a:r>
          </a:p>
        </p:txBody>
      </p:sp>
      <p:sp>
        <p:nvSpPr>
          <p:cNvPr id="18" name="文本框 17"/>
          <p:cNvSpPr txBox="1"/>
          <p:nvPr>
            <p:custDataLst>
              <p:tags r:id="rId6"/>
            </p:custDataLst>
          </p:nvPr>
        </p:nvSpPr>
        <p:spPr>
          <a:xfrm>
            <a:off x="6878955" y="2133599"/>
            <a:ext cx="4246245" cy="8316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耶稣所传的福音</a:t>
            </a:r>
          </a:p>
        </p:txBody>
      </p:sp>
      <p:sp>
        <p:nvSpPr>
          <p:cNvPr id="26" name="文本框 25"/>
          <p:cNvSpPr txBox="1"/>
          <p:nvPr>
            <p:custDataLst>
              <p:tags r:id="rId7"/>
            </p:custDataLst>
          </p:nvPr>
        </p:nvSpPr>
        <p:spPr>
          <a:xfrm>
            <a:off x="5768975" y="3418840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02.</a:t>
            </a:r>
          </a:p>
        </p:txBody>
      </p:sp>
      <p:sp>
        <p:nvSpPr>
          <p:cNvPr id="27" name="文本框 26"/>
          <p:cNvSpPr txBox="1"/>
          <p:nvPr>
            <p:custDataLst>
              <p:tags r:id="rId8"/>
            </p:custDataLst>
          </p:nvPr>
        </p:nvSpPr>
        <p:spPr>
          <a:xfrm>
            <a:off x="6878955" y="3418840"/>
            <a:ext cx="4246245" cy="8316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使徒所传的福音</a:t>
            </a:r>
          </a:p>
        </p:txBody>
      </p:sp>
      <p:sp>
        <p:nvSpPr>
          <p:cNvPr id="29" name="文本框 28"/>
          <p:cNvSpPr txBox="1"/>
          <p:nvPr>
            <p:custDataLst>
              <p:tags r:id="rId9"/>
            </p:custDataLst>
          </p:nvPr>
        </p:nvSpPr>
        <p:spPr>
          <a:xfrm>
            <a:off x="5768975" y="4704079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03.</a:t>
            </a:r>
          </a:p>
        </p:txBody>
      </p:sp>
      <p:sp>
        <p:nvSpPr>
          <p:cNvPr id="30" name="文本框 29"/>
          <p:cNvSpPr txBox="1"/>
          <p:nvPr>
            <p:custDataLst>
              <p:tags r:id="rId10"/>
            </p:custDataLst>
          </p:nvPr>
        </p:nvSpPr>
        <p:spPr>
          <a:xfrm>
            <a:off x="6878955" y="4704079"/>
            <a:ext cx="4246245" cy="8316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今日所传的福音</a:t>
            </a:r>
          </a:p>
        </p:txBody>
      </p:sp>
      <p:cxnSp>
        <p:nvCxnSpPr>
          <p:cNvPr id="38" name="直接连接符 37"/>
          <p:cNvCxnSpPr/>
          <p:nvPr>
            <p:custDataLst>
              <p:tags r:id="rId11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耶稣所传的福音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挑战一：耶稣被钉十字架之前所传的究竟是什么福音？</a:t>
            </a:r>
          </a:p>
          <a:p>
            <a:r>
              <a:rPr lang="zh-CN" altLang="en-US"/>
              <a:t>挑战二：耶稣教导的核心信息究竟是什么？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福音书中的福音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太 4:23耶稣走遍加利利，在各会堂里教训人，传</a:t>
            </a:r>
            <a:r>
              <a:rPr lang="zh-CN" altLang="en-US" dirty="0">
                <a:solidFill>
                  <a:srgbClr val="FF0000"/>
                </a:solidFill>
              </a:rPr>
              <a:t>天国的福音</a:t>
            </a:r>
            <a:r>
              <a:rPr lang="zh-CN" altLang="en-US" dirty="0"/>
              <a:t>，医治百姓各样的病症。</a:t>
            </a:r>
          </a:p>
          <a:p>
            <a:r>
              <a:rPr lang="zh-CN" altLang="en-US" dirty="0"/>
              <a:t>太 9:35耶稣走遍各城各乡，在会堂里教训人，宣讲</a:t>
            </a:r>
            <a:r>
              <a:rPr lang="zh-CN" altLang="en-US" dirty="0">
                <a:solidFill>
                  <a:srgbClr val="FF0000"/>
                </a:solidFill>
              </a:rPr>
              <a:t>天国的福音</a:t>
            </a:r>
            <a:r>
              <a:rPr lang="zh-CN" altLang="en-US" dirty="0"/>
              <a:t>，又医治各样的病症。</a:t>
            </a:r>
          </a:p>
          <a:p>
            <a:r>
              <a:rPr>
                <a:sym typeface="+mn-ea"/>
              </a:rPr>
              <a:t>太 24:14这</a:t>
            </a:r>
            <a:r>
              <a:rPr>
                <a:solidFill>
                  <a:srgbClr val="FF0000"/>
                </a:solidFill>
                <a:sym typeface="+mn-ea"/>
              </a:rPr>
              <a:t>天国的福音</a:t>
            </a:r>
            <a:r>
              <a:rPr>
                <a:sym typeface="+mn-ea"/>
              </a:rPr>
              <a:t>要传遍天下，对万民作见证，然后末期才来到。”</a:t>
            </a:r>
            <a:endParaRPr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福音书中的福音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lstStyle/>
          <a:p>
            <a:r>
              <a:rPr>
                <a:sym typeface="+mn-ea"/>
              </a:rPr>
              <a:t>可 1:14-15约翰下监以后，耶稣来到加利利，宣传　神的福音，说：“日期满了，　神的国近了！你们当悔改，信福音。”</a:t>
            </a:r>
          </a:p>
          <a:p>
            <a:r>
              <a:rPr>
                <a:sym typeface="+mn-ea"/>
              </a:rPr>
              <a:t> 11:4-5耶稣回答说：“你们去，把所听见、所看见的事告诉约翰。就是瞎子看见，瘸子行走，长大麻风的洁净，聋子听见，死人复活，穷人有福音传给他们。【注意，这个福音与一般基督徒理解的福音有何异同？】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问题：</a:t>
            </a:r>
          </a:p>
          <a:p>
            <a:r>
              <a:rPr lang="en-US" altLang="zh-CN"/>
              <a:t>1. </a:t>
            </a:r>
            <a:r>
              <a:t>耶稣死里复活前的福音是什么？</a:t>
            </a:r>
          </a:p>
          <a:p>
            <a:r>
              <a:rPr lang="en-US" altLang="zh-CN"/>
              <a:t>2. </a:t>
            </a:r>
            <a:r>
              <a:t>这之前的福音如何与十字架的福音组织在一起？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国度的信息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马太福音中</a:t>
            </a:r>
            <a:r>
              <a:rPr lang="en-US" altLang="zh-CN"/>
              <a:t>“</a:t>
            </a:r>
            <a:r>
              <a:t>天国</a:t>
            </a:r>
            <a:r>
              <a:rPr lang="en-US" altLang="zh-CN"/>
              <a:t>”</a:t>
            </a:r>
            <a:r>
              <a:t>出现了</a:t>
            </a:r>
            <a:r>
              <a:rPr lang="en-US" altLang="zh-CN"/>
              <a:t>37</a:t>
            </a:r>
            <a:r>
              <a:t>次，</a:t>
            </a:r>
            <a:r>
              <a:rPr lang="en-US" altLang="zh-CN"/>
              <a:t>“</a:t>
            </a:r>
            <a:r>
              <a:t>神的国</a:t>
            </a:r>
            <a:r>
              <a:rPr lang="en-US" altLang="zh-CN"/>
              <a:t>”</a:t>
            </a:r>
            <a:r>
              <a:t>出现</a:t>
            </a:r>
            <a:r>
              <a:rPr lang="en-US" altLang="zh-CN"/>
              <a:t>4</a:t>
            </a:r>
            <a:r>
              <a:t>次。</a:t>
            </a:r>
          </a:p>
          <a:p>
            <a:r>
              <a:t>马可福音中</a:t>
            </a:r>
            <a:r>
              <a:rPr lang="en-US" altLang="zh-CN"/>
              <a:t>“</a:t>
            </a:r>
            <a:r>
              <a:t>神的国</a:t>
            </a:r>
            <a:r>
              <a:rPr lang="en-US" altLang="zh-CN"/>
              <a:t>”</a:t>
            </a:r>
            <a:r>
              <a:t>、</a:t>
            </a:r>
            <a:r>
              <a:rPr lang="en-US" altLang="zh-CN"/>
              <a:t>“</a:t>
            </a:r>
            <a:r>
              <a:t>神国</a:t>
            </a:r>
            <a:r>
              <a:rPr lang="en-US" altLang="zh-CN"/>
              <a:t>”</a:t>
            </a:r>
            <a:r>
              <a:t>出现</a:t>
            </a:r>
            <a:r>
              <a:rPr lang="en-US" altLang="zh-CN"/>
              <a:t>15</a:t>
            </a:r>
            <a:r>
              <a:t>次。</a:t>
            </a:r>
          </a:p>
          <a:p>
            <a:r>
              <a:rPr lang="zh-CN" altLang="en-US"/>
              <a:t>路加福音</a:t>
            </a:r>
            <a:r>
              <a:rPr lang="en-US" altLang="zh-CN"/>
              <a:t>“</a:t>
            </a:r>
            <a:r>
              <a:t>神的国</a:t>
            </a:r>
            <a:r>
              <a:rPr lang="en-US" altLang="zh-CN"/>
              <a:t>”</a:t>
            </a:r>
            <a:r>
              <a:t>、</a:t>
            </a:r>
            <a:r>
              <a:rPr lang="en-US" altLang="zh-CN"/>
              <a:t>“</a:t>
            </a:r>
            <a:r>
              <a:t>神国</a:t>
            </a:r>
            <a:r>
              <a:rPr lang="en-US" altLang="zh-CN"/>
              <a:t>”</a:t>
            </a:r>
            <a:r>
              <a:t>出现</a:t>
            </a:r>
            <a:r>
              <a:rPr lang="en-US" altLang="zh-CN"/>
              <a:t>31</a:t>
            </a:r>
            <a:r>
              <a:t>次。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序言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5081_3*l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5081_3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5081_3*l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5081_3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5081_3*l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5081_3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5081_3*l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5081_3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5081_3*l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5081_3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5081_3*l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5081_3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2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2"/>
  <p:tag name="KSO_WM_SLIDE_INDEX" val="2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2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2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2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2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5081_3*l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5081_3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5081_3*l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5081_3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5081_3*l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5081_3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1160</Words>
  <Application>Microsoft Office PowerPoint</Application>
  <PresentationFormat>宽屏</PresentationFormat>
  <Paragraphs>145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Yuanti SC</vt:lpstr>
      <vt:lpstr>等线</vt:lpstr>
      <vt:lpstr>等线 Light</vt:lpstr>
      <vt:lpstr>微软雅黑 Light</vt:lpstr>
      <vt:lpstr>Arial</vt:lpstr>
      <vt:lpstr>Segoe UI</vt:lpstr>
      <vt:lpstr>Wingdings</vt:lpstr>
      <vt:lpstr>Office 主题​​</vt:lpstr>
      <vt:lpstr>黑白圆</vt:lpstr>
      <vt:lpstr>PowerPoint 演示文稿</vt:lpstr>
      <vt:lpstr>国度神学 I</vt:lpstr>
      <vt:lpstr>PowerPoint 演示文稿</vt:lpstr>
      <vt:lpstr>序言</vt:lpstr>
      <vt:lpstr>PowerPoint 演示文稿</vt:lpstr>
      <vt:lpstr>耶稣所传的福音</vt:lpstr>
      <vt:lpstr>福音书中的福音</vt:lpstr>
      <vt:lpstr>福音书中的福音</vt:lpstr>
      <vt:lpstr>国度的信息</vt:lpstr>
      <vt:lpstr>耶稣的教导</vt:lpstr>
      <vt:lpstr>耶稣的教导</vt:lpstr>
      <vt:lpstr>耶稣的教导</vt:lpstr>
      <vt:lpstr>耶稣的教导</vt:lpstr>
      <vt:lpstr>耶稣最后的教导</vt:lpstr>
      <vt:lpstr>PowerPoint 演示文稿</vt:lpstr>
      <vt:lpstr>使徒所传的福音</vt:lpstr>
      <vt:lpstr>使徒所传的福音</vt:lpstr>
      <vt:lpstr>PowerPoint 演示文稿</vt:lpstr>
      <vt:lpstr>今日所传的福音</vt:lpstr>
      <vt:lpstr>小结</vt:lpstr>
      <vt:lpstr>讨论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2023-08-20T08:23:36Z</dcterms:created>
  <dcterms:modified xsi:type="dcterms:W3CDTF">2023-08-20T08:26:43Z</dcterms:modified>
</cp:coreProperties>
</file>